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8" r:id="rId2"/>
    <p:sldId id="280" r:id="rId3"/>
    <p:sldId id="257" r:id="rId4"/>
    <p:sldId id="258" r:id="rId5"/>
    <p:sldId id="264" r:id="rId6"/>
    <p:sldId id="262" r:id="rId7"/>
    <p:sldId id="283" r:id="rId8"/>
    <p:sldId id="272" r:id="rId9"/>
    <p:sldId id="267" r:id="rId10"/>
    <p:sldId id="285" r:id="rId11"/>
    <p:sldId id="276" r:id="rId12"/>
    <p:sldId id="265" r:id="rId13"/>
    <p:sldId id="275" r:id="rId14"/>
    <p:sldId id="277" r:id="rId15"/>
    <p:sldId id="281" r:id="rId16"/>
    <p:sldId id="259" r:id="rId17"/>
    <p:sldId id="268" r:id="rId18"/>
    <p:sldId id="270" r:id="rId19"/>
    <p:sldId id="271" r:id="rId20"/>
    <p:sldId id="282" r:id="rId21"/>
    <p:sldId id="289" r:id="rId22"/>
    <p:sldId id="266" r:id="rId23"/>
    <p:sldId id="284" r:id="rId24"/>
    <p:sldId id="27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FA0F214-6804-7F78-AAB3-209441EB4928}" name="Reviewer-1" initials="REV" userId="Reviewer-1" providerId="None"/>
  <p188:author id="{B4795C37-1160-E6BA-BCEC-49382818B724}" name="Duthie-Holt, Marnie FOR:EX" initials="DHMF" userId="S::Marnie.DuthieHolt@gov.bc.ca::61bf9cf7-feab-4177-8a27-525e948e8de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750" y="-18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87018433040698"/>
          <c:y val="0.17986187480754848"/>
          <c:w val="0.83694949769209881"/>
          <c:h val="0.64353394373189388"/>
        </c:manualLayout>
      </c:layout>
      <c:lineChart>
        <c:grouping val="standard"/>
        <c:varyColors val="0"/>
        <c:ser>
          <c:idx val="0"/>
          <c:order val="0"/>
          <c:tx>
            <c:strRef>
              <c:f>'Ha in BC'!$B$3</c:f>
              <c:strCache>
                <c:ptCount val="1"/>
                <c:pt idx="0">
                  <c:v>Ha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'Ha in BC'!$A$82:$A$116</c:f>
              <c:numCache>
                <c:formatCode>General</c:formatCode>
                <c:ptCount val="35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  <c:pt idx="31">
                  <c:v>2018</c:v>
                </c:pt>
                <c:pt idx="32">
                  <c:v>2019</c:v>
                </c:pt>
                <c:pt idx="33">
                  <c:v>2020</c:v>
                </c:pt>
                <c:pt idx="34">
                  <c:v>2021</c:v>
                </c:pt>
              </c:numCache>
            </c:numRef>
          </c:cat>
          <c:val>
            <c:numRef>
              <c:f>'Ha in BC'!$B$82:$B$116</c:f>
              <c:numCache>
                <c:formatCode>#,##0</c:formatCode>
                <c:ptCount val="35"/>
                <c:pt idx="0">
                  <c:v>836854.34628124582</c:v>
                </c:pt>
                <c:pt idx="1">
                  <c:v>359936.70679938525</c:v>
                </c:pt>
                <c:pt idx="2">
                  <c:v>154892.46286997452</c:v>
                </c:pt>
                <c:pt idx="3">
                  <c:v>168205.56748627947</c:v>
                </c:pt>
                <c:pt idx="4">
                  <c:v>377529.9750078239</c:v>
                </c:pt>
                <c:pt idx="5">
                  <c:v>338841.00775317632</c:v>
                </c:pt>
                <c:pt idx="6">
                  <c:v>41529.686924229245</c:v>
                </c:pt>
                <c:pt idx="7">
                  <c:v>15594.775448866736</c:v>
                </c:pt>
                <c:pt idx="8">
                  <c:v>1956.9203962710803</c:v>
                </c:pt>
                <c:pt idx="9">
                  <c:v>11529.768938763696</c:v>
                </c:pt>
                <c:pt idx="10">
                  <c:v>43310.879289257951</c:v>
                </c:pt>
                <c:pt idx="11">
                  <c:v>60316.464479783965</c:v>
                </c:pt>
                <c:pt idx="12">
                  <c:v>1659.96871308818</c:v>
                </c:pt>
                <c:pt idx="13">
                  <c:v>14535.715689265458</c:v>
                </c:pt>
                <c:pt idx="14">
                  <c:v>123688.19095570297</c:v>
                </c:pt>
                <c:pt idx="15">
                  <c:v>487046.70211050229</c:v>
                </c:pt>
                <c:pt idx="16">
                  <c:v>521164.07477710984</c:v>
                </c:pt>
                <c:pt idx="17">
                  <c:v>623112.25574733876</c:v>
                </c:pt>
                <c:pt idx="18">
                  <c:v>463712.92933758366</c:v>
                </c:pt>
                <c:pt idx="19">
                  <c:v>776698.70244483755</c:v>
                </c:pt>
                <c:pt idx="20">
                  <c:v>847138.05153218925</c:v>
                </c:pt>
                <c:pt idx="21">
                  <c:v>782148.36370659037</c:v>
                </c:pt>
                <c:pt idx="22">
                  <c:v>766109.43106322049</c:v>
                </c:pt>
                <c:pt idx="23">
                  <c:v>499975.84307363798</c:v>
                </c:pt>
                <c:pt idx="24">
                  <c:v>616512</c:v>
                </c:pt>
                <c:pt idx="25">
                  <c:v>456745</c:v>
                </c:pt>
                <c:pt idx="26">
                  <c:v>128389.45973075629</c:v>
                </c:pt>
                <c:pt idx="27">
                  <c:v>44605</c:v>
                </c:pt>
                <c:pt idx="28">
                  <c:v>9135.1</c:v>
                </c:pt>
                <c:pt idx="29">
                  <c:v>3426</c:v>
                </c:pt>
                <c:pt idx="30">
                  <c:v>704</c:v>
                </c:pt>
                <c:pt idx="31">
                  <c:v>22634</c:v>
                </c:pt>
                <c:pt idx="32">
                  <c:v>24102</c:v>
                </c:pt>
                <c:pt idx="33">
                  <c:v>13981</c:v>
                </c:pt>
                <c:pt idx="34">
                  <c:v>52981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5A-4E28-ACB8-3DCEDFEFD7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634880"/>
        <c:axId val="205602816"/>
      </c:lineChart>
      <c:catAx>
        <c:axId val="198634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2700000"/>
          <a:lstStyle/>
          <a:p>
            <a:pPr>
              <a:defRPr sz="1400"/>
            </a:pPr>
            <a:endParaRPr lang="en-US"/>
          </a:p>
        </c:txPr>
        <c:crossAx val="205602816"/>
        <c:crosses val="autoZero"/>
        <c:auto val="1"/>
        <c:lblAlgn val="ctr"/>
        <c:lblOffset val="100"/>
        <c:noMultiLvlLbl val="0"/>
      </c:catAx>
      <c:valAx>
        <c:axId val="205602816"/>
        <c:scaling>
          <c:orientation val="minMax"/>
        </c:scaling>
        <c:delete val="0"/>
        <c:axPos val="l"/>
        <c:majorGridlines>
          <c:spPr>
            <a:ln w="6350"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en-US" sz="1000"/>
                  <a:t>Hectares defoliated</a:t>
                </a:r>
              </a:p>
            </c:rich>
          </c:tx>
          <c:overlay val="0"/>
        </c:title>
        <c:numFmt formatCode="#,##0" sourceLinked="1"/>
        <c:majorTickMark val="out"/>
        <c:minorTickMark val="none"/>
        <c:tickLblPos val="nextTo"/>
        <c:crossAx val="198634880"/>
        <c:crosses val="autoZero"/>
        <c:crossBetween val="between"/>
      </c:valAx>
      <c:spPr>
        <a:ln w="3175">
          <a:solidFill>
            <a:schemeClr val="tx1">
              <a:lumMod val="65000"/>
              <a:lumOff val="3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dirty="0"/>
              <a:t>Ha sprayed for defoliators in southern B.C.</a:t>
            </a:r>
          </a:p>
          <a:p>
            <a:pPr>
              <a:defRPr sz="1200"/>
            </a:pPr>
            <a:r>
              <a:rPr lang="en-US" sz="1600" dirty="0"/>
              <a:t>(western spruce budworm, western hemlock looper, western false</a:t>
            </a:r>
            <a:r>
              <a:rPr lang="en-US" sz="1600" baseline="0" dirty="0"/>
              <a:t> hemlock looper, </a:t>
            </a:r>
            <a:r>
              <a:rPr lang="en-US" sz="1600" dirty="0"/>
              <a:t>Douglas-fir tussock moth, 2-year cycle budworm)</a:t>
            </a:r>
          </a:p>
        </c:rich>
      </c:tx>
      <c:layout>
        <c:manualLayout>
          <c:xMode val="edge"/>
          <c:yMode val="edge"/>
          <c:x val="9.9358113344132637E-2"/>
          <c:y val="2.1643683612994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'Graph data'!$J$72</c:f>
              <c:strCache>
                <c:ptCount val="1"/>
                <c:pt idx="0">
                  <c:v>Kamloops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'Graph data'!$I$73:$I$108</c:f>
              <c:numCache>
                <c:formatCode>General</c:formatCode>
                <c:ptCount val="36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  <c:pt idx="31">
                  <c:v>2018</c:v>
                </c:pt>
                <c:pt idx="32">
                  <c:v>2019</c:v>
                </c:pt>
                <c:pt idx="33">
                  <c:v>2020</c:v>
                </c:pt>
                <c:pt idx="34">
                  <c:v>2021</c:v>
                </c:pt>
                <c:pt idx="35">
                  <c:v>2022</c:v>
                </c:pt>
              </c:numCache>
            </c:numRef>
          </c:cat>
          <c:val>
            <c:numRef>
              <c:f>'Graph data'!$J$73:$J$108</c:f>
              <c:numCache>
                <c:formatCode>#,##0</c:formatCode>
                <c:ptCount val="36"/>
                <c:pt idx="0">
                  <c:v>890</c:v>
                </c:pt>
                <c:pt idx="1">
                  <c:v>1467</c:v>
                </c:pt>
                <c:pt idx="2">
                  <c:v>655</c:v>
                </c:pt>
                <c:pt idx="3">
                  <c:v>525</c:v>
                </c:pt>
                <c:pt idx="4">
                  <c:v>4000</c:v>
                </c:pt>
                <c:pt idx="5">
                  <c:v>35918</c:v>
                </c:pt>
                <c:pt idx="6">
                  <c:v>33945</c:v>
                </c:pt>
                <c:pt idx="7">
                  <c:v>14695</c:v>
                </c:pt>
                <c:pt idx="8">
                  <c:v>7600</c:v>
                </c:pt>
                <c:pt idx="9">
                  <c:v>0</c:v>
                </c:pt>
                <c:pt idx="10">
                  <c:v>3660</c:v>
                </c:pt>
                <c:pt idx="11">
                  <c:v>7597</c:v>
                </c:pt>
                <c:pt idx="12">
                  <c:v>8031</c:v>
                </c:pt>
                <c:pt idx="13">
                  <c:v>0</c:v>
                </c:pt>
                <c:pt idx="14">
                  <c:v>9804</c:v>
                </c:pt>
                <c:pt idx="15">
                  <c:v>4548</c:v>
                </c:pt>
                <c:pt idx="16">
                  <c:v>15940</c:v>
                </c:pt>
                <c:pt idx="17">
                  <c:v>0</c:v>
                </c:pt>
                <c:pt idx="18">
                  <c:v>2387</c:v>
                </c:pt>
                <c:pt idx="19">
                  <c:v>16500</c:v>
                </c:pt>
                <c:pt idx="20">
                  <c:v>21021</c:v>
                </c:pt>
                <c:pt idx="21">
                  <c:v>32966.515698123701</c:v>
                </c:pt>
                <c:pt idx="22">
                  <c:v>37038</c:v>
                </c:pt>
                <c:pt idx="23">
                  <c:v>26572</c:v>
                </c:pt>
                <c:pt idx="24">
                  <c:v>29428</c:v>
                </c:pt>
                <c:pt idx="25">
                  <c:v>68063.119609257687</c:v>
                </c:pt>
                <c:pt idx="26">
                  <c:v>50009</c:v>
                </c:pt>
                <c:pt idx="27">
                  <c:v>23623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9076</c:v>
                </c:pt>
                <c:pt idx="34">
                  <c:v>72899.929999999993</c:v>
                </c:pt>
                <c:pt idx="3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83-4207-98BA-C1D26284600A}"/>
            </c:ext>
          </c:extLst>
        </c:ser>
        <c:ser>
          <c:idx val="2"/>
          <c:order val="1"/>
          <c:tx>
            <c:strRef>
              <c:f>'Graph data'!$K$72</c:f>
              <c:strCache>
                <c:ptCount val="1"/>
                <c:pt idx="0">
                  <c:v>Cariboo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'Graph data'!$I$73:$I$108</c:f>
              <c:numCache>
                <c:formatCode>General</c:formatCode>
                <c:ptCount val="36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  <c:pt idx="31">
                  <c:v>2018</c:v>
                </c:pt>
                <c:pt idx="32">
                  <c:v>2019</c:v>
                </c:pt>
                <c:pt idx="33">
                  <c:v>2020</c:v>
                </c:pt>
                <c:pt idx="34">
                  <c:v>2021</c:v>
                </c:pt>
                <c:pt idx="35">
                  <c:v>2022</c:v>
                </c:pt>
              </c:numCache>
            </c:numRef>
          </c:cat>
          <c:val>
            <c:numRef>
              <c:f>'Graph data'!$K$73:$K$108</c:f>
              <c:numCache>
                <c:formatCode>#,##0</c:formatCode>
                <c:ptCount val="36"/>
                <c:pt idx="0">
                  <c:v>0</c:v>
                </c:pt>
                <c:pt idx="1">
                  <c:v>100</c:v>
                </c:pt>
                <c:pt idx="2">
                  <c:v>105</c:v>
                </c:pt>
                <c:pt idx="3">
                  <c:v>525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12960</c:v>
                </c:pt>
                <c:pt idx="11">
                  <c:v>13064</c:v>
                </c:pt>
                <c:pt idx="12">
                  <c:v>13464</c:v>
                </c:pt>
                <c:pt idx="13">
                  <c:v>7091</c:v>
                </c:pt>
                <c:pt idx="14">
                  <c:v>16979</c:v>
                </c:pt>
                <c:pt idx="15">
                  <c:v>23110</c:v>
                </c:pt>
                <c:pt idx="16">
                  <c:v>28064</c:v>
                </c:pt>
                <c:pt idx="17">
                  <c:v>25504</c:v>
                </c:pt>
                <c:pt idx="18">
                  <c:v>28030</c:v>
                </c:pt>
                <c:pt idx="19">
                  <c:v>27482</c:v>
                </c:pt>
                <c:pt idx="20">
                  <c:v>36274</c:v>
                </c:pt>
                <c:pt idx="21">
                  <c:v>28181.94</c:v>
                </c:pt>
                <c:pt idx="22">
                  <c:v>34478</c:v>
                </c:pt>
                <c:pt idx="23">
                  <c:v>21115</c:v>
                </c:pt>
                <c:pt idx="24">
                  <c:v>20888</c:v>
                </c:pt>
                <c:pt idx="25">
                  <c:v>61684.9</c:v>
                </c:pt>
                <c:pt idx="26">
                  <c:v>27934</c:v>
                </c:pt>
                <c:pt idx="27">
                  <c:v>33114</c:v>
                </c:pt>
                <c:pt idx="28">
                  <c:v>15985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16785.3</c:v>
                </c:pt>
                <c:pt idx="33">
                  <c:v>0</c:v>
                </c:pt>
                <c:pt idx="34">
                  <c:v>68767.929999999993</c:v>
                </c:pt>
                <c:pt idx="35">
                  <c:v>34750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83-4207-98BA-C1D26284600A}"/>
            </c:ext>
          </c:extLst>
        </c:ser>
        <c:ser>
          <c:idx val="3"/>
          <c:order val="2"/>
          <c:tx>
            <c:strRef>
              <c:f>'Graph data'!$L$72</c:f>
              <c:strCache>
                <c:ptCount val="1"/>
                <c:pt idx="0">
                  <c:v>Kootenay Boundary/other</c:v>
                </c:pt>
              </c:strCache>
            </c:strRef>
          </c:tx>
          <c:spPr>
            <a:solidFill>
              <a:srgbClr val="E6AF00"/>
            </a:solidFill>
            <a:ln>
              <a:noFill/>
            </a:ln>
            <a:effectLst/>
          </c:spPr>
          <c:invertIfNegative val="0"/>
          <c:cat>
            <c:numRef>
              <c:f>'Graph data'!$I$73:$I$108</c:f>
              <c:numCache>
                <c:formatCode>General</c:formatCode>
                <c:ptCount val="36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  <c:pt idx="31">
                  <c:v>2018</c:v>
                </c:pt>
                <c:pt idx="32">
                  <c:v>2019</c:v>
                </c:pt>
                <c:pt idx="33">
                  <c:v>2020</c:v>
                </c:pt>
                <c:pt idx="34">
                  <c:v>2021</c:v>
                </c:pt>
                <c:pt idx="35">
                  <c:v>2022</c:v>
                </c:pt>
              </c:numCache>
            </c:numRef>
          </c:cat>
          <c:val>
            <c:numRef>
              <c:f>'Graph data'!$L$73:$L$108</c:f>
              <c:numCache>
                <c:formatCode>#,##0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105</c:v>
                </c:pt>
                <c:pt idx="3">
                  <c:v>525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5925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833</c:v>
                </c:pt>
                <c:pt idx="22">
                  <c:v>1474</c:v>
                </c:pt>
                <c:pt idx="23">
                  <c:v>0</c:v>
                </c:pt>
                <c:pt idx="24">
                  <c:v>0</c:v>
                </c:pt>
                <c:pt idx="25">
                  <c:v>14567.8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68767.929999999993</c:v>
                </c:pt>
                <c:pt idx="3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83-4207-98BA-C1D2628460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887935184"/>
        <c:axId val="1887933104"/>
      </c:barChart>
      <c:catAx>
        <c:axId val="1887935184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87933104"/>
        <c:crosses val="autoZero"/>
        <c:auto val="1"/>
        <c:lblAlgn val="ctr"/>
        <c:lblOffset val="100"/>
        <c:tickLblSkip val="2"/>
        <c:noMultiLvlLbl val="0"/>
      </c:catAx>
      <c:valAx>
        <c:axId val="188793310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Hectares sprayed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87935184"/>
        <c:crosses val="autoZero"/>
        <c:crossBetween val="between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200"/>
              <a:t>Total ha sprayed in the southern interior (all species)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'Graph data'!$M$72</c:f>
              <c:strCache>
                <c:ptCount val="1"/>
                <c:pt idx="0">
                  <c:v>Total ha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C00000"/>
              </a:solidFill>
            </a:ln>
            <a:effectLst/>
          </c:spPr>
          <c:invertIfNegative val="0"/>
          <c:cat>
            <c:numRef>
              <c:f>'Graph data'!$I$73:$I$108</c:f>
              <c:numCache>
                <c:formatCode>General</c:formatCode>
                <c:ptCount val="36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  <c:pt idx="31">
                  <c:v>2018</c:v>
                </c:pt>
                <c:pt idx="32">
                  <c:v>2019</c:v>
                </c:pt>
                <c:pt idx="33">
                  <c:v>2020</c:v>
                </c:pt>
                <c:pt idx="34">
                  <c:v>2021</c:v>
                </c:pt>
                <c:pt idx="35">
                  <c:v>2022</c:v>
                </c:pt>
              </c:numCache>
            </c:numRef>
          </c:cat>
          <c:val>
            <c:numRef>
              <c:f>'Graph data'!$M$73:$M$108</c:f>
              <c:numCache>
                <c:formatCode>#,##0</c:formatCode>
                <c:ptCount val="36"/>
                <c:pt idx="0">
                  <c:v>890</c:v>
                </c:pt>
                <c:pt idx="1">
                  <c:v>1567</c:v>
                </c:pt>
                <c:pt idx="2">
                  <c:v>865</c:v>
                </c:pt>
                <c:pt idx="3">
                  <c:v>1575</c:v>
                </c:pt>
                <c:pt idx="4">
                  <c:v>4000</c:v>
                </c:pt>
                <c:pt idx="5">
                  <c:v>35918</c:v>
                </c:pt>
                <c:pt idx="6">
                  <c:v>33945</c:v>
                </c:pt>
                <c:pt idx="7">
                  <c:v>14695</c:v>
                </c:pt>
                <c:pt idx="8">
                  <c:v>7600</c:v>
                </c:pt>
                <c:pt idx="9">
                  <c:v>0</c:v>
                </c:pt>
                <c:pt idx="10">
                  <c:v>16620</c:v>
                </c:pt>
                <c:pt idx="11">
                  <c:v>20661</c:v>
                </c:pt>
                <c:pt idx="12">
                  <c:v>21495</c:v>
                </c:pt>
                <c:pt idx="13">
                  <c:v>7091</c:v>
                </c:pt>
                <c:pt idx="14">
                  <c:v>26783</c:v>
                </c:pt>
                <c:pt idx="15">
                  <c:v>27658</c:v>
                </c:pt>
                <c:pt idx="16">
                  <c:v>49929</c:v>
                </c:pt>
                <c:pt idx="17">
                  <c:v>25504</c:v>
                </c:pt>
                <c:pt idx="18">
                  <c:v>30417</c:v>
                </c:pt>
                <c:pt idx="19">
                  <c:v>43982</c:v>
                </c:pt>
                <c:pt idx="20">
                  <c:v>57295</c:v>
                </c:pt>
                <c:pt idx="21">
                  <c:v>61981.455698123696</c:v>
                </c:pt>
                <c:pt idx="22">
                  <c:v>72990</c:v>
                </c:pt>
                <c:pt idx="23">
                  <c:v>47687</c:v>
                </c:pt>
                <c:pt idx="24">
                  <c:v>50316</c:v>
                </c:pt>
                <c:pt idx="25">
                  <c:v>144315.81960925768</c:v>
                </c:pt>
                <c:pt idx="26">
                  <c:v>77943</c:v>
                </c:pt>
                <c:pt idx="27">
                  <c:v>56737</c:v>
                </c:pt>
                <c:pt idx="28">
                  <c:v>15985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16785.3</c:v>
                </c:pt>
                <c:pt idx="33">
                  <c:v>9076</c:v>
                </c:pt>
                <c:pt idx="34">
                  <c:v>210435.78999999998</c:v>
                </c:pt>
                <c:pt idx="35">
                  <c:v>34750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88-4023-98CE-743616439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12437936"/>
        <c:axId val="412441680"/>
      </c:barChart>
      <c:catAx>
        <c:axId val="412437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2441680"/>
        <c:crosses val="autoZero"/>
        <c:auto val="1"/>
        <c:lblAlgn val="ctr"/>
        <c:lblOffset val="100"/>
        <c:noMultiLvlLbl val="0"/>
      </c:catAx>
      <c:valAx>
        <c:axId val="41244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Hectares sprayed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2437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4">
  <a:schemeClr val="accent2"/>
  <a:schemeClr val="accent2"/>
  <a:schemeClr val="accent2"/>
  <a:schemeClr val="accent2"/>
  <a:schemeClr val="accent2"/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444C33-E217-403C-8833-8B9DBDA62514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14EAD3E-D926-4FBE-A59B-8ADD3AF632E8}">
      <dgm:prSet/>
      <dgm:spPr/>
      <dgm:t>
        <a:bodyPr/>
        <a:lstStyle/>
        <a:p>
          <a:r>
            <a:rPr lang="en-CA" u="sng"/>
            <a:t>Integrated Pest Management Act/ Regulations</a:t>
          </a:r>
          <a:endParaRPr lang="en-US"/>
        </a:p>
      </dgm:t>
    </dgm:pt>
    <dgm:pt modelId="{6DB6B186-9258-479A-AC4C-966A816AC2ED}" type="parTrans" cxnId="{AC0778FB-1D08-406E-898B-0DF829BAE0D8}">
      <dgm:prSet/>
      <dgm:spPr/>
      <dgm:t>
        <a:bodyPr/>
        <a:lstStyle/>
        <a:p>
          <a:endParaRPr lang="en-US"/>
        </a:p>
      </dgm:t>
    </dgm:pt>
    <dgm:pt modelId="{EEC40A33-0E9A-4D09-82AB-1C53809EEA2A}" type="sibTrans" cxnId="{AC0778FB-1D08-406E-898B-0DF829BAE0D8}">
      <dgm:prSet/>
      <dgm:spPr/>
      <dgm:t>
        <a:bodyPr/>
        <a:lstStyle/>
        <a:p>
          <a:endParaRPr lang="en-US"/>
        </a:p>
      </dgm:t>
    </dgm:pt>
    <dgm:pt modelId="{2FF2EC57-94C0-4C31-AE47-2D53222E7DB6}">
      <dgm:prSet/>
      <dgm:spPr/>
      <dgm:t>
        <a:bodyPr/>
        <a:lstStyle/>
        <a:p>
          <a:r>
            <a:rPr lang="en-CA" dirty="0"/>
            <a:t>Pest Management Plan (updates, statutory advertisements, 1</a:t>
          </a:r>
          <a:r>
            <a:rPr lang="en-CA" baseline="30000" dirty="0"/>
            <a:t>st</a:t>
          </a:r>
          <a:r>
            <a:rPr lang="en-CA" dirty="0"/>
            <a:t> Nation consultation, community consultation</a:t>
          </a:r>
          <a:r>
            <a:rPr lang="en-CA" dirty="0">
              <a:highlight>
                <a:srgbClr val="FFFF00"/>
              </a:highlight>
            </a:rPr>
            <a:t>)</a:t>
          </a:r>
          <a:endParaRPr lang="en-US" dirty="0">
            <a:highlight>
              <a:srgbClr val="FFFF00"/>
            </a:highlight>
          </a:endParaRPr>
        </a:p>
      </dgm:t>
    </dgm:pt>
    <dgm:pt modelId="{A852B2E9-BFEC-4059-94AE-C78B9868A1E9}" type="parTrans" cxnId="{60FDC55B-5859-4AD5-9DB9-03D84A08F269}">
      <dgm:prSet/>
      <dgm:spPr/>
      <dgm:t>
        <a:bodyPr/>
        <a:lstStyle/>
        <a:p>
          <a:endParaRPr lang="en-US"/>
        </a:p>
      </dgm:t>
    </dgm:pt>
    <dgm:pt modelId="{2D0A1DB9-8B3C-4F66-9577-1929293CC417}" type="sibTrans" cxnId="{60FDC55B-5859-4AD5-9DB9-03D84A08F269}">
      <dgm:prSet/>
      <dgm:spPr/>
      <dgm:t>
        <a:bodyPr/>
        <a:lstStyle/>
        <a:p>
          <a:endParaRPr lang="en-US"/>
        </a:p>
      </dgm:t>
    </dgm:pt>
    <dgm:pt modelId="{2DF4F848-88C5-4423-A867-F3EE6ACAE857}">
      <dgm:prSet/>
      <dgm:spPr/>
      <dgm:t>
        <a:bodyPr/>
        <a:lstStyle/>
        <a:p>
          <a:r>
            <a:rPr lang="en-CA"/>
            <a:t>Pesticide Use Notice (PUN)</a:t>
          </a:r>
          <a:endParaRPr lang="en-US"/>
        </a:p>
      </dgm:t>
    </dgm:pt>
    <dgm:pt modelId="{4B217864-4087-4D4E-9893-662979190C0E}" type="parTrans" cxnId="{57F5C9CB-AB2D-4FC6-8A9F-932DF409F3CE}">
      <dgm:prSet/>
      <dgm:spPr/>
      <dgm:t>
        <a:bodyPr/>
        <a:lstStyle/>
        <a:p>
          <a:endParaRPr lang="en-US"/>
        </a:p>
      </dgm:t>
    </dgm:pt>
    <dgm:pt modelId="{6E455662-5B23-4F71-AA71-7414487C056E}" type="sibTrans" cxnId="{57F5C9CB-AB2D-4FC6-8A9F-932DF409F3CE}">
      <dgm:prSet/>
      <dgm:spPr/>
      <dgm:t>
        <a:bodyPr/>
        <a:lstStyle/>
        <a:p>
          <a:endParaRPr lang="en-US"/>
        </a:p>
      </dgm:t>
    </dgm:pt>
    <dgm:pt modelId="{046B04EE-88E5-46A2-AF32-BA4ADA36FB2F}">
      <dgm:prSet/>
      <dgm:spPr/>
      <dgm:t>
        <a:bodyPr/>
        <a:lstStyle/>
        <a:p>
          <a:r>
            <a:rPr lang="en-CA"/>
            <a:t>Conformation holder – annual notice of intent to treat</a:t>
          </a:r>
          <a:endParaRPr lang="en-US"/>
        </a:p>
      </dgm:t>
    </dgm:pt>
    <dgm:pt modelId="{ED3059BD-A6D1-42E4-BDCA-38BA0A0FDB42}" type="parTrans" cxnId="{4365D399-30CD-4370-8CA2-1BB6D45CE9FB}">
      <dgm:prSet/>
      <dgm:spPr/>
      <dgm:t>
        <a:bodyPr/>
        <a:lstStyle/>
        <a:p>
          <a:endParaRPr lang="en-US"/>
        </a:p>
      </dgm:t>
    </dgm:pt>
    <dgm:pt modelId="{DF97AF44-6E7D-4356-B058-1A8CB6DCEA1E}" type="sibTrans" cxnId="{4365D399-30CD-4370-8CA2-1BB6D45CE9FB}">
      <dgm:prSet/>
      <dgm:spPr/>
      <dgm:t>
        <a:bodyPr/>
        <a:lstStyle/>
        <a:p>
          <a:endParaRPr lang="en-US"/>
        </a:p>
      </dgm:t>
    </dgm:pt>
    <dgm:pt modelId="{A1CFA766-089E-48F5-9574-5D178E403517}">
      <dgm:prSet/>
      <dgm:spPr/>
      <dgm:t>
        <a:bodyPr/>
        <a:lstStyle/>
        <a:p>
          <a:r>
            <a:rPr lang="en-CA"/>
            <a:t>BC Pesticide Service License and BC Pesticide Application Certificate</a:t>
          </a:r>
          <a:endParaRPr lang="en-US"/>
        </a:p>
      </dgm:t>
    </dgm:pt>
    <dgm:pt modelId="{10B5ADF7-153A-4CF4-A44A-6560E7EF6A65}" type="parTrans" cxnId="{BBB90853-2831-4DEE-8E88-2CF8E9FED02B}">
      <dgm:prSet/>
      <dgm:spPr/>
      <dgm:t>
        <a:bodyPr/>
        <a:lstStyle/>
        <a:p>
          <a:endParaRPr lang="en-US"/>
        </a:p>
      </dgm:t>
    </dgm:pt>
    <dgm:pt modelId="{6910A9EE-E2FE-4A56-B715-CCB4F9318AA1}" type="sibTrans" cxnId="{BBB90853-2831-4DEE-8E88-2CF8E9FED02B}">
      <dgm:prSet/>
      <dgm:spPr/>
      <dgm:t>
        <a:bodyPr/>
        <a:lstStyle/>
        <a:p>
          <a:endParaRPr lang="en-US"/>
        </a:p>
      </dgm:t>
    </dgm:pt>
    <dgm:pt modelId="{FBFBB83C-9749-4AF1-9AA8-B8BFAB55A619}">
      <dgm:prSet/>
      <dgm:spPr/>
      <dgm:t>
        <a:bodyPr/>
        <a:lstStyle/>
        <a:p>
          <a:r>
            <a:rPr lang="en-CA" u="sng"/>
            <a:t>Personnel</a:t>
          </a:r>
          <a:r>
            <a:rPr lang="en-CA"/>
            <a:t>: Aerial applicator contractor/ ground support (Wx stations/ population sampling) – experience in aerial pesticide application (forestry)</a:t>
          </a:r>
          <a:endParaRPr lang="en-US"/>
        </a:p>
      </dgm:t>
    </dgm:pt>
    <dgm:pt modelId="{4495FCC2-8EB6-431D-BA15-DE5A5FC4D369}" type="parTrans" cxnId="{C077874D-C967-4EBC-AD42-1810B8ECBC3C}">
      <dgm:prSet/>
      <dgm:spPr/>
      <dgm:t>
        <a:bodyPr/>
        <a:lstStyle/>
        <a:p>
          <a:endParaRPr lang="en-US"/>
        </a:p>
      </dgm:t>
    </dgm:pt>
    <dgm:pt modelId="{82060930-DE82-4786-83A0-94B23BBA5FEC}" type="sibTrans" cxnId="{C077874D-C967-4EBC-AD42-1810B8ECBC3C}">
      <dgm:prSet/>
      <dgm:spPr/>
      <dgm:t>
        <a:bodyPr/>
        <a:lstStyle/>
        <a:p>
          <a:endParaRPr lang="en-US"/>
        </a:p>
      </dgm:t>
    </dgm:pt>
    <dgm:pt modelId="{4B64B6B2-5240-4052-9030-1CD625FD579E}">
      <dgm:prSet/>
      <dgm:spPr/>
      <dgm:t>
        <a:bodyPr/>
        <a:lstStyle/>
        <a:p>
          <a:r>
            <a:rPr lang="en-CA" u="sng" dirty="0"/>
            <a:t>Logistics</a:t>
          </a:r>
          <a:r>
            <a:rPr lang="en-CA" dirty="0"/>
            <a:t>: Confirm spray blocks, staging sites, access, </a:t>
          </a:r>
          <a:r>
            <a:rPr lang="en-CA" dirty="0">
              <a:solidFill>
                <a:schemeClr val="tx1"/>
              </a:solidFill>
            </a:rPr>
            <a:t>safe </a:t>
          </a:r>
          <a:r>
            <a:rPr lang="en-CA" i="1" dirty="0" err="1"/>
            <a:t>Btk</a:t>
          </a:r>
          <a:r>
            <a:rPr lang="en-CA" dirty="0"/>
            <a:t> storage</a:t>
          </a:r>
          <a:endParaRPr lang="en-US" dirty="0"/>
        </a:p>
      </dgm:t>
    </dgm:pt>
    <dgm:pt modelId="{23A2842D-0166-4EA7-AB18-D9610B7E8844}" type="parTrans" cxnId="{AA8DAC64-43CA-4292-B2F2-9DC167849217}">
      <dgm:prSet/>
      <dgm:spPr/>
      <dgm:t>
        <a:bodyPr/>
        <a:lstStyle/>
        <a:p>
          <a:endParaRPr lang="en-US"/>
        </a:p>
      </dgm:t>
    </dgm:pt>
    <dgm:pt modelId="{1969554D-582C-44D2-A9CA-C5699A43F039}" type="sibTrans" cxnId="{AA8DAC64-43CA-4292-B2F2-9DC167849217}">
      <dgm:prSet/>
      <dgm:spPr/>
      <dgm:t>
        <a:bodyPr/>
        <a:lstStyle/>
        <a:p>
          <a:endParaRPr lang="en-US"/>
        </a:p>
      </dgm:t>
    </dgm:pt>
    <dgm:pt modelId="{B79BF686-ABC8-4F7E-9F3F-806E320BF474}" type="pres">
      <dgm:prSet presAssocID="{CE444C33-E217-403C-8833-8B9DBDA62514}" presName="linear" presStyleCnt="0">
        <dgm:presLayoutVars>
          <dgm:animLvl val="lvl"/>
          <dgm:resizeHandles val="exact"/>
        </dgm:presLayoutVars>
      </dgm:prSet>
      <dgm:spPr/>
    </dgm:pt>
    <dgm:pt modelId="{1DEF24BC-BF58-4D28-8963-8D7655580294}" type="pres">
      <dgm:prSet presAssocID="{E14EAD3E-D926-4FBE-A59B-8ADD3AF632E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A9FD7BC-0D5A-4F92-B8D1-AC08C28F4202}" type="pres">
      <dgm:prSet presAssocID="{E14EAD3E-D926-4FBE-A59B-8ADD3AF632E8}" presName="childText" presStyleLbl="revTx" presStyleIdx="0" presStyleCnt="1">
        <dgm:presLayoutVars>
          <dgm:bulletEnabled val="1"/>
        </dgm:presLayoutVars>
      </dgm:prSet>
      <dgm:spPr/>
    </dgm:pt>
    <dgm:pt modelId="{58EFE09A-D87B-4319-BC98-700D1D3F10AF}" type="pres">
      <dgm:prSet presAssocID="{FBFBB83C-9749-4AF1-9AA8-B8BFAB55A61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A892605-5481-4DB9-8DF7-6E62954910EC}" type="pres">
      <dgm:prSet presAssocID="{82060930-DE82-4786-83A0-94B23BBA5FEC}" presName="spacer" presStyleCnt="0"/>
      <dgm:spPr/>
    </dgm:pt>
    <dgm:pt modelId="{3055900E-C7D4-48A6-AD97-D9CDD76A719D}" type="pres">
      <dgm:prSet presAssocID="{4B64B6B2-5240-4052-9030-1CD625FD579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6801104-88DE-4C76-93AD-B78EF59F5D60}" type="presOf" srcId="{A1CFA766-089E-48F5-9574-5D178E403517}" destId="{CA9FD7BC-0D5A-4F92-B8D1-AC08C28F4202}" srcOrd="0" destOrd="3" presId="urn:microsoft.com/office/officeart/2005/8/layout/vList2"/>
    <dgm:cxn modelId="{ACEC3939-2643-4223-B6B6-CE8FD7C0C42B}" type="presOf" srcId="{046B04EE-88E5-46A2-AF32-BA4ADA36FB2F}" destId="{CA9FD7BC-0D5A-4F92-B8D1-AC08C28F4202}" srcOrd="0" destOrd="2" presId="urn:microsoft.com/office/officeart/2005/8/layout/vList2"/>
    <dgm:cxn modelId="{60FDC55B-5859-4AD5-9DB9-03D84A08F269}" srcId="{E14EAD3E-D926-4FBE-A59B-8ADD3AF632E8}" destId="{2FF2EC57-94C0-4C31-AE47-2D53222E7DB6}" srcOrd="0" destOrd="0" parTransId="{A852B2E9-BFEC-4059-94AE-C78B9868A1E9}" sibTransId="{2D0A1DB9-8B3C-4F66-9577-1929293CC417}"/>
    <dgm:cxn modelId="{AA8DAC64-43CA-4292-B2F2-9DC167849217}" srcId="{CE444C33-E217-403C-8833-8B9DBDA62514}" destId="{4B64B6B2-5240-4052-9030-1CD625FD579E}" srcOrd="2" destOrd="0" parTransId="{23A2842D-0166-4EA7-AB18-D9610B7E8844}" sibTransId="{1969554D-582C-44D2-A9CA-C5699A43F039}"/>
    <dgm:cxn modelId="{C077874D-C967-4EBC-AD42-1810B8ECBC3C}" srcId="{CE444C33-E217-403C-8833-8B9DBDA62514}" destId="{FBFBB83C-9749-4AF1-9AA8-B8BFAB55A619}" srcOrd="1" destOrd="0" parTransId="{4495FCC2-8EB6-431D-BA15-DE5A5FC4D369}" sibTransId="{82060930-DE82-4786-83A0-94B23BBA5FEC}"/>
    <dgm:cxn modelId="{234C1E71-80DD-4717-84A6-EE7F57DC05B6}" type="presOf" srcId="{CE444C33-E217-403C-8833-8B9DBDA62514}" destId="{B79BF686-ABC8-4F7E-9F3F-806E320BF474}" srcOrd="0" destOrd="0" presId="urn:microsoft.com/office/officeart/2005/8/layout/vList2"/>
    <dgm:cxn modelId="{BBB90853-2831-4DEE-8E88-2CF8E9FED02B}" srcId="{E14EAD3E-D926-4FBE-A59B-8ADD3AF632E8}" destId="{A1CFA766-089E-48F5-9574-5D178E403517}" srcOrd="3" destOrd="0" parTransId="{10B5ADF7-153A-4CF4-A44A-6560E7EF6A65}" sibTransId="{6910A9EE-E2FE-4A56-B715-CCB4F9318AA1}"/>
    <dgm:cxn modelId="{2854AD7A-2074-4D4A-B8F8-59794D134496}" type="presOf" srcId="{FBFBB83C-9749-4AF1-9AA8-B8BFAB55A619}" destId="{58EFE09A-D87B-4319-BC98-700D1D3F10AF}" srcOrd="0" destOrd="0" presId="urn:microsoft.com/office/officeart/2005/8/layout/vList2"/>
    <dgm:cxn modelId="{F1B86F7E-4BBB-4D0A-BA17-111F1287EDFE}" type="presOf" srcId="{2DF4F848-88C5-4423-A867-F3EE6ACAE857}" destId="{CA9FD7BC-0D5A-4F92-B8D1-AC08C28F4202}" srcOrd="0" destOrd="1" presId="urn:microsoft.com/office/officeart/2005/8/layout/vList2"/>
    <dgm:cxn modelId="{CA8EEC82-EF01-4C3D-A82F-D86554F76DCD}" type="presOf" srcId="{E14EAD3E-D926-4FBE-A59B-8ADD3AF632E8}" destId="{1DEF24BC-BF58-4D28-8963-8D7655580294}" srcOrd="0" destOrd="0" presId="urn:microsoft.com/office/officeart/2005/8/layout/vList2"/>
    <dgm:cxn modelId="{4365D399-30CD-4370-8CA2-1BB6D45CE9FB}" srcId="{E14EAD3E-D926-4FBE-A59B-8ADD3AF632E8}" destId="{046B04EE-88E5-46A2-AF32-BA4ADA36FB2F}" srcOrd="2" destOrd="0" parTransId="{ED3059BD-A6D1-42E4-BDCA-38BA0A0FDB42}" sibTransId="{DF97AF44-6E7D-4356-B058-1A8CB6DCEA1E}"/>
    <dgm:cxn modelId="{57F5C9CB-AB2D-4FC6-8A9F-932DF409F3CE}" srcId="{E14EAD3E-D926-4FBE-A59B-8ADD3AF632E8}" destId="{2DF4F848-88C5-4423-A867-F3EE6ACAE857}" srcOrd="1" destOrd="0" parTransId="{4B217864-4087-4D4E-9893-662979190C0E}" sibTransId="{6E455662-5B23-4F71-AA71-7414487C056E}"/>
    <dgm:cxn modelId="{D4E576D7-ED65-4C88-B0A7-C437F796AB61}" type="presOf" srcId="{2FF2EC57-94C0-4C31-AE47-2D53222E7DB6}" destId="{CA9FD7BC-0D5A-4F92-B8D1-AC08C28F4202}" srcOrd="0" destOrd="0" presId="urn:microsoft.com/office/officeart/2005/8/layout/vList2"/>
    <dgm:cxn modelId="{AC0778FB-1D08-406E-898B-0DF829BAE0D8}" srcId="{CE444C33-E217-403C-8833-8B9DBDA62514}" destId="{E14EAD3E-D926-4FBE-A59B-8ADD3AF632E8}" srcOrd="0" destOrd="0" parTransId="{6DB6B186-9258-479A-AC4C-966A816AC2ED}" sibTransId="{EEC40A33-0E9A-4D09-82AB-1C53809EEA2A}"/>
    <dgm:cxn modelId="{0EB182FD-C4D8-4EF4-B2B0-67F4800AFD13}" type="presOf" srcId="{4B64B6B2-5240-4052-9030-1CD625FD579E}" destId="{3055900E-C7D4-48A6-AD97-D9CDD76A719D}" srcOrd="0" destOrd="0" presId="urn:microsoft.com/office/officeart/2005/8/layout/vList2"/>
    <dgm:cxn modelId="{76A122DF-3A66-4110-96D4-A9F20FFA408C}" type="presParOf" srcId="{B79BF686-ABC8-4F7E-9F3F-806E320BF474}" destId="{1DEF24BC-BF58-4D28-8963-8D7655580294}" srcOrd="0" destOrd="0" presId="urn:microsoft.com/office/officeart/2005/8/layout/vList2"/>
    <dgm:cxn modelId="{808EF4D0-1E6A-4EB7-9E34-3CE0EEFB88F1}" type="presParOf" srcId="{B79BF686-ABC8-4F7E-9F3F-806E320BF474}" destId="{CA9FD7BC-0D5A-4F92-B8D1-AC08C28F4202}" srcOrd="1" destOrd="0" presId="urn:microsoft.com/office/officeart/2005/8/layout/vList2"/>
    <dgm:cxn modelId="{5B04EF02-F6D0-4D01-B728-315B77B25E35}" type="presParOf" srcId="{B79BF686-ABC8-4F7E-9F3F-806E320BF474}" destId="{58EFE09A-D87B-4319-BC98-700D1D3F10AF}" srcOrd="2" destOrd="0" presId="urn:microsoft.com/office/officeart/2005/8/layout/vList2"/>
    <dgm:cxn modelId="{96146B5E-5BE4-4E46-9623-60C206E29628}" type="presParOf" srcId="{B79BF686-ABC8-4F7E-9F3F-806E320BF474}" destId="{9A892605-5481-4DB9-8DF7-6E62954910EC}" srcOrd="3" destOrd="0" presId="urn:microsoft.com/office/officeart/2005/8/layout/vList2"/>
    <dgm:cxn modelId="{DC821CCD-EED1-4EBD-B09B-B5F012C29504}" type="presParOf" srcId="{B79BF686-ABC8-4F7E-9F3F-806E320BF474}" destId="{3055900E-C7D4-48A6-AD97-D9CDD76A719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EF24BC-BF58-4D28-8963-8D7655580294}">
      <dsp:nvSpPr>
        <dsp:cNvPr id="0" name=""/>
        <dsp:cNvSpPr/>
      </dsp:nvSpPr>
      <dsp:spPr>
        <a:xfrm>
          <a:off x="0" y="159054"/>
          <a:ext cx="6666833" cy="122023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u="sng" kern="1200"/>
            <a:t>Integrated Pest Management Act/ Regulations</a:t>
          </a:r>
          <a:endParaRPr lang="en-US" sz="2200" kern="1200"/>
        </a:p>
      </dsp:txBody>
      <dsp:txXfrm>
        <a:off x="59567" y="218621"/>
        <a:ext cx="6547699" cy="1101102"/>
      </dsp:txXfrm>
    </dsp:sp>
    <dsp:sp modelId="{CA9FD7BC-0D5A-4F92-B8D1-AC08C28F4202}">
      <dsp:nvSpPr>
        <dsp:cNvPr id="0" name=""/>
        <dsp:cNvSpPr/>
      </dsp:nvSpPr>
      <dsp:spPr>
        <a:xfrm>
          <a:off x="0" y="1379291"/>
          <a:ext cx="6666833" cy="141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700" kern="1200" dirty="0"/>
            <a:t>Pest Management Plan (updates, statutory advertisements, 1</a:t>
          </a:r>
          <a:r>
            <a:rPr lang="en-CA" sz="1700" kern="1200" baseline="30000" dirty="0"/>
            <a:t>st</a:t>
          </a:r>
          <a:r>
            <a:rPr lang="en-CA" sz="1700" kern="1200" dirty="0"/>
            <a:t> Nation consultation, community consultation</a:t>
          </a:r>
          <a:r>
            <a:rPr lang="en-CA" sz="1700" kern="1200" dirty="0">
              <a:highlight>
                <a:srgbClr val="FFFF00"/>
              </a:highlight>
            </a:rPr>
            <a:t>)</a:t>
          </a:r>
          <a:endParaRPr lang="en-US" sz="1700" kern="1200" dirty="0">
            <a:highlight>
              <a:srgbClr val="FFFF00"/>
            </a:highlight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700" kern="1200"/>
            <a:t>Pesticide Use Notice (PUN)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700" kern="1200"/>
            <a:t>Conformation holder – annual notice of intent to treat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700" kern="1200"/>
            <a:t>BC Pesticide Service License and BC Pesticide Application Certificate</a:t>
          </a:r>
          <a:endParaRPr lang="en-US" sz="1700" kern="1200"/>
        </a:p>
      </dsp:txBody>
      <dsp:txXfrm>
        <a:off x="0" y="1379291"/>
        <a:ext cx="6666833" cy="1411740"/>
      </dsp:txXfrm>
    </dsp:sp>
    <dsp:sp modelId="{58EFE09A-D87B-4319-BC98-700D1D3F10AF}">
      <dsp:nvSpPr>
        <dsp:cNvPr id="0" name=""/>
        <dsp:cNvSpPr/>
      </dsp:nvSpPr>
      <dsp:spPr>
        <a:xfrm>
          <a:off x="0" y="2791031"/>
          <a:ext cx="6666833" cy="1220236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u="sng" kern="1200"/>
            <a:t>Personnel</a:t>
          </a:r>
          <a:r>
            <a:rPr lang="en-CA" sz="2200" kern="1200"/>
            <a:t>: Aerial applicator contractor/ ground support (Wx stations/ population sampling) – experience in aerial pesticide application (forestry)</a:t>
          </a:r>
          <a:endParaRPr lang="en-US" sz="2200" kern="1200"/>
        </a:p>
      </dsp:txBody>
      <dsp:txXfrm>
        <a:off x="59567" y="2850598"/>
        <a:ext cx="6547699" cy="1101102"/>
      </dsp:txXfrm>
    </dsp:sp>
    <dsp:sp modelId="{3055900E-C7D4-48A6-AD97-D9CDD76A719D}">
      <dsp:nvSpPr>
        <dsp:cNvPr id="0" name=""/>
        <dsp:cNvSpPr/>
      </dsp:nvSpPr>
      <dsp:spPr>
        <a:xfrm>
          <a:off x="0" y="4074628"/>
          <a:ext cx="6666833" cy="1220236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u="sng" kern="1200" dirty="0"/>
            <a:t>Logistics</a:t>
          </a:r>
          <a:r>
            <a:rPr lang="en-CA" sz="2200" kern="1200" dirty="0"/>
            <a:t>: Confirm spray blocks, staging sites, access, </a:t>
          </a:r>
          <a:r>
            <a:rPr lang="en-CA" sz="2200" kern="1200" dirty="0">
              <a:solidFill>
                <a:schemeClr val="tx1"/>
              </a:solidFill>
            </a:rPr>
            <a:t>safe </a:t>
          </a:r>
          <a:r>
            <a:rPr lang="en-CA" sz="2200" i="1" kern="1200" dirty="0" err="1"/>
            <a:t>Btk</a:t>
          </a:r>
          <a:r>
            <a:rPr lang="en-CA" sz="2200" kern="1200" dirty="0"/>
            <a:t> storage</a:t>
          </a:r>
          <a:endParaRPr lang="en-US" sz="2200" kern="1200" dirty="0"/>
        </a:p>
      </dsp:txBody>
      <dsp:txXfrm>
        <a:off x="59567" y="4134195"/>
        <a:ext cx="6547699" cy="1101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F212B-7115-4BC4-B36F-491469541D3B}" type="datetimeFigureOut">
              <a:rPr lang="en-CA" smtClean="0"/>
              <a:t>2023-01-25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27ABE-CAA1-4276-8AAD-E880FCE317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0138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7688C-6204-4B3A-9C0C-7DB91099185B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9620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IDL</a:t>
            </a:r>
          </a:p>
          <a:p>
            <a:pPr marL="171450" indent="-171450">
              <a:buFontTx/>
              <a:buChar char="-"/>
            </a:pPr>
            <a:r>
              <a:rPr lang="en-CA" dirty="0"/>
              <a:t>extensive mortality of mature/ old growth hemlock (60-90% stems &gt;50% defoliation will die</a:t>
            </a:r>
          </a:p>
          <a:p>
            <a:pPr marL="171450" indent="-171450">
              <a:buFontTx/>
              <a:buChar char="-"/>
            </a:pPr>
            <a:r>
              <a:rPr lang="en-CA" dirty="0"/>
              <a:t>Larvae feed on new or old foliage, starts at top of tree, main hosts </a:t>
            </a:r>
            <a:r>
              <a:rPr lang="en-CA" dirty="0" err="1"/>
              <a:t>Hw</a:t>
            </a:r>
            <a:r>
              <a:rPr lang="en-CA" dirty="0"/>
              <a:t>, followed by </a:t>
            </a:r>
            <a:r>
              <a:rPr lang="en-CA" dirty="0" err="1"/>
              <a:t>Cw</a:t>
            </a:r>
            <a:r>
              <a:rPr lang="en-CA" dirty="0"/>
              <a:t>, </a:t>
            </a:r>
            <a:r>
              <a:rPr lang="en-CA" dirty="0" err="1"/>
              <a:t>Fd</a:t>
            </a:r>
            <a:r>
              <a:rPr lang="en-CA" dirty="0"/>
              <a:t>, Ba, </a:t>
            </a:r>
            <a:r>
              <a:rPr lang="en-CA" dirty="0" err="1"/>
              <a:t>Sx</a:t>
            </a:r>
            <a:r>
              <a:rPr lang="en-CA" dirty="0"/>
              <a:t>, broadleaf and shrubs effected at high populations</a:t>
            </a:r>
          </a:p>
          <a:p>
            <a:r>
              <a:rPr lang="en-CA" dirty="0"/>
              <a:t>IDT</a:t>
            </a:r>
          </a:p>
          <a:p>
            <a:pPr marL="171450" indent="-171450">
              <a:buFontTx/>
              <a:buChar char="-"/>
            </a:pPr>
            <a:r>
              <a:rPr lang="en-CA" dirty="0"/>
              <a:t>Morality critical </a:t>
            </a:r>
            <a:r>
              <a:rPr lang="en-CA" dirty="0" err="1"/>
              <a:t>Fd</a:t>
            </a:r>
            <a:r>
              <a:rPr lang="en-CA" dirty="0"/>
              <a:t> stands</a:t>
            </a:r>
          </a:p>
          <a:p>
            <a:pPr marL="171450" indent="-171450">
              <a:buFontTx/>
              <a:buChar char="-"/>
            </a:pPr>
            <a:r>
              <a:rPr lang="en-CA" dirty="0"/>
              <a:t>3-4 year outbreak duration</a:t>
            </a:r>
          </a:p>
          <a:p>
            <a:r>
              <a:rPr lang="en-CA" dirty="0"/>
              <a:t>IDW</a:t>
            </a:r>
          </a:p>
          <a:p>
            <a:pPr marL="171450" indent="-171450">
              <a:buFontTx/>
              <a:buChar char="-"/>
            </a:pPr>
            <a:r>
              <a:rPr lang="en-CA" dirty="0"/>
              <a:t>Greater impact in northern expanded range than stands to the south</a:t>
            </a:r>
          </a:p>
          <a:p>
            <a:pPr marL="171450" indent="-171450">
              <a:buFontTx/>
              <a:buChar char="-"/>
            </a:pPr>
            <a:r>
              <a:rPr lang="en-CA" dirty="0"/>
              <a:t>Feeding on older foliage 2</a:t>
            </a:r>
            <a:r>
              <a:rPr lang="en-CA" baseline="30000" dirty="0"/>
              <a:t>nd</a:t>
            </a:r>
            <a:r>
              <a:rPr lang="en-CA" dirty="0"/>
              <a:t> spring which is when trees are most heavily damaged</a:t>
            </a:r>
          </a:p>
          <a:p>
            <a:r>
              <a:rPr lang="en-CA" dirty="0"/>
              <a:t>IDB</a:t>
            </a:r>
          </a:p>
          <a:p>
            <a:pPr marL="171450" indent="-171450">
              <a:buFontTx/>
              <a:buChar char="-"/>
            </a:pPr>
            <a:r>
              <a:rPr lang="en-CA" dirty="0"/>
              <a:t>Feeds on needles, buds and new cones</a:t>
            </a:r>
          </a:p>
          <a:p>
            <a:pPr marL="171450" indent="-171450">
              <a:buFontTx/>
              <a:buChar char="-"/>
            </a:pPr>
            <a:r>
              <a:rPr lang="en-CA" dirty="0"/>
              <a:t>Feeding on older foliage 2</a:t>
            </a:r>
            <a:r>
              <a:rPr lang="en-CA" baseline="30000" dirty="0"/>
              <a:t>nd</a:t>
            </a:r>
            <a:r>
              <a:rPr lang="en-CA" dirty="0"/>
              <a:t> spring which is when trees are most heavily damaged</a:t>
            </a:r>
          </a:p>
          <a:p>
            <a:pPr marL="171450" indent="-171450">
              <a:buFontTx/>
              <a:buChar char="-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27ABE-CAA1-4276-8AAD-E880FCE317DE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0218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Temperature</a:t>
            </a:r>
          </a:p>
          <a:p>
            <a:pPr marL="171450" indent="-171450">
              <a:buFontTx/>
              <a:buChar char="-"/>
            </a:pPr>
            <a:r>
              <a:rPr lang="en-CA" dirty="0"/>
              <a:t>2021 heat dome – temperatures where &gt;20 degree by 0700</a:t>
            </a:r>
          </a:p>
          <a:p>
            <a:pPr marL="171450" indent="-171450">
              <a:buFontTx/>
              <a:buChar char="-"/>
            </a:pPr>
            <a:endParaRPr lang="en-CA" dirty="0"/>
          </a:p>
          <a:p>
            <a:r>
              <a:rPr lang="en-CA" dirty="0"/>
              <a:t>Support personnel</a:t>
            </a:r>
          </a:p>
          <a:p>
            <a:r>
              <a:rPr lang="en-CA" dirty="0"/>
              <a:t>- Difficulty obtaining/ keeping short duration, crazy hours, not attractive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27ABE-CAA1-4276-8AAD-E880FCE317DE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105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4EBEA-B433-B656-46E3-5762BD406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A178D4-3444-703B-50C1-6F5AC78E83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44D9B0-7406-8497-A362-EDC433D25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5EB8-3937-41A9-ACB6-FBBCC989446A}" type="datetimeFigureOut">
              <a:rPr lang="en-CA" smtClean="0"/>
              <a:t>2023-01-25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E7C29-CB1F-CD96-D4F3-689D6B585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B239A-87E8-F402-7AB4-A613F2ECA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FEA2-DAAC-45E5-BD4A-592C0D6C7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5992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BA14C-13FD-F721-2435-6EDE9115B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B6297-DEFF-4BF5-33AE-4DABC5E1B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3E6B8-25E7-6F26-3316-FFCC848B4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5EB8-3937-41A9-ACB6-FBBCC989446A}" type="datetimeFigureOut">
              <a:rPr lang="en-CA" smtClean="0"/>
              <a:t>2023-01-25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B543A-D680-09F3-DB20-46AB173AE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C0E99-B3E8-7422-BF62-685C6E0B0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FEA2-DAAC-45E5-BD4A-592C0D6C7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0658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2545E-01AF-4AA4-570F-AB2F98A1A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6C1971-5205-71A3-5616-783FFD3CB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46070-4882-7C76-C1F2-AD9F4908D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5EB8-3937-41A9-ACB6-FBBCC989446A}" type="datetimeFigureOut">
              <a:rPr lang="en-CA" smtClean="0"/>
              <a:t>2023-01-25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1B126-AFF4-B1E8-0C71-1137E2DA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D116F-5217-1457-D7BE-CB1810496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FEA2-DAAC-45E5-BD4A-592C0D6C7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71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4555-395D-C13F-96B1-BB1B152A9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F7FCA-958F-4DDF-AC6F-A435ED42D7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4F2C8A-C38B-0CCB-A143-991C972AEF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581E82-7015-0EEC-3887-085D14104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5EB8-3937-41A9-ACB6-FBBCC989446A}" type="datetimeFigureOut">
              <a:rPr lang="en-CA" smtClean="0"/>
              <a:t>2023-01-25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0EABB1-3E8E-85E8-44ED-035924580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D8840E-081D-F82F-88A5-BEBA7781F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FEA2-DAAC-45E5-BD4A-592C0D6C7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5784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FB774-0A1B-39BE-CCF6-344FC21BD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D7BA0-3350-ADEE-0D6E-490A2A28C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F87083-6083-0214-1CAC-B8032AB2F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380C27-598F-C716-FDD7-07E2C3638F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ED5495-B410-A5C7-828D-66AE563E57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34216B-2699-E3AC-5F80-C08507835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5EB8-3937-41A9-ACB6-FBBCC989446A}" type="datetimeFigureOut">
              <a:rPr lang="en-CA" smtClean="0"/>
              <a:t>2023-01-25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FFC18-DAD7-CD9A-F7E1-58AE8E968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B12827-4818-8796-7D4F-6679BA2D9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FEA2-DAAC-45E5-BD4A-592C0D6C7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0562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6BA8-E3C1-F64A-B3FD-C3FC89D70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35DD42-1519-80B6-B370-C9634FEED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5EB8-3937-41A9-ACB6-FBBCC989446A}" type="datetimeFigureOut">
              <a:rPr lang="en-CA" smtClean="0"/>
              <a:t>2023-01-25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8DE481-4BFD-0FBA-5BB6-2ADA88D0D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15B73E-B602-2279-43F7-833DF5B89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FEA2-DAAC-45E5-BD4A-592C0D6C7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2630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5E245C-C665-00D0-52A0-F57117A69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5EB8-3937-41A9-ACB6-FBBCC989446A}" type="datetimeFigureOut">
              <a:rPr lang="en-CA" smtClean="0"/>
              <a:t>2023-01-25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CC2436-7040-8A74-E1D1-C5BB270A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19814C-1DF3-C9F1-A427-F18B57F0A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FEA2-DAAC-45E5-BD4A-592C0D6C7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8823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FB01F-221B-56FF-8949-EC5E97A08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55F1D-87C7-B52A-055F-D8C1F3B4C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54010-2A5C-5D21-72BB-2CE95BC6C1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35614F-C475-7B36-BB17-ED4A77FD3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5EB8-3937-41A9-ACB6-FBBCC989446A}" type="datetimeFigureOut">
              <a:rPr lang="en-CA" smtClean="0"/>
              <a:t>2023-01-25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5FE12-2769-4D0C-5556-720624BE1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26BB9-EEAB-253A-3265-85BF29FC9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FEA2-DAAC-45E5-BD4A-592C0D6C7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0579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6E25A-CAC7-076C-0794-DD8AC9759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9AEF03-0A3C-DC4E-EC77-3AF4D0D87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3C685-C6B1-310C-4397-CB0B8175B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C0DC39-4607-0B94-975B-F8A821350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5EB8-3937-41A9-ACB6-FBBCC989446A}" type="datetimeFigureOut">
              <a:rPr lang="en-CA" smtClean="0"/>
              <a:t>2023-01-25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30C0F0-886A-C0FB-E341-D76460709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EC4026-BA8C-D729-6E75-EE1EF547F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FEA2-DAAC-45E5-BD4A-592C0D6C7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22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DDC8A-EDDC-DC48-B923-2FF0C9244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6BBC6F-AE78-C540-3007-98AB221EE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8F763-B0E6-B169-0F61-95AF90630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5EB8-3937-41A9-ACB6-FBBCC989446A}" type="datetimeFigureOut">
              <a:rPr lang="en-CA" smtClean="0"/>
              <a:t>2023-01-25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15175-854B-6B10-EDDB-8A6FEBCD8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1C545-AB24-21EC-3FBA-2C6E5ADD0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FEA2-DAAC-45E5-BD4A-592C0D6C7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5697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8A385A-571B-7E51-C999-0646AA6EFB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91240A-6879-0CC8-CB7C-6869FDF77C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68872-3AD6-C2BB-BB0D-D710509D7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55EB8-3937-41A9-ACB6-FBBCC989446A}" type="datetimeFigureOut">
              <a:rPr lang="en-CA" smtClean="0"/>
              <a:t>2023-01-25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0AAD1-07AD-7F72-F1F8-91AB65266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EA914-203C-837A-CA1B-A9AF09151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FEA2-DAAC-45E5-BD4A-592C0D6C7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5216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A3187E-B6A2-4FDF-AE57-2305B37C0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7D06-2BB1-4E97-B834-5F70054A0EAC}" type="slidenum">
              <a:rPr lang="en-CA" smtClean="0"/>
              <a:t>‹#›</a:t>
            </a:fld>
            <a:endParaRPr lang="en-CA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EA193B70-CD9B-4F59-8459-B0B62722CBB7}"/>
              </a:ext>
            </a:extLst>
          </p:cNvPr>
          <p:cNvSpPr/>
          <p:nvPr userDrawn="1"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93519D23-A31B-4CB0-AF16-5DF2457DBC34}"/>
              </a:ext>
            </a:extLst>
          </p:cNvPr>
          <p:cNvSpPr/>
          <p:nvPr userDrawn="1"/>
        </p:nvSpPr>
        <p:spPr bwMode="auto">
          <a:xfrm>
            <a:off x="0" y="9336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5AD9305-3561-4A6C-9291-7EC4BB2C28F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  <a:latin typeface="Century Gothic (Headings)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543378A-F5DD-47FF-936E-BADA9231BA3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626" y="985296"/>
            <a:ext cx="2652995" cy="3218428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80E1BBBC-2655-43D2-8103-55BD6457E3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0001" y="1108984"/>
            <a:ext cx="8524625" cy="2971051"/>
          </a:xfrm>
        </p:spPr>
        <p:txBody>
          <a:bodyPr anchor="ctr"/>
          <a:lstStyle>
            <a:lvl1pPr>
              <a:defRPr sz="5400" b="1">
                <a:ln>
                  <a:noFill/>
                </a:ln>
                <a:solidFill>
                  <a:schemeClr val="bg1"/>
                </a:solidFill>
                <a:latin typeface="Century Gothic (Headings)"/>
              </a:defRPr>
            </a:lvl1pPr>
          </a:lstStyle>
          <a:p>
            <a:r>
              <a:rPr lang="en-US" dirty="0"/>
              <a:t>Title card</a:t>
            </a:r>
          </a:p>
        </p:txBody>
      </p:sp>
    </p:spTree>
    <p:extLst>
      <p:ext uri="{BB962C8B-B14F-4D97-AF65-F5344CB8AC3E}">
        <p14:creationId xmlns:p14="http://schemas.microsoft.com/office/powerpoint/2010/main" val="28831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F200E9-416E-CD0E-4877-C1CB27756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B87988-34F0-4BD8-7039-7C5AD6D71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31438-DD74-21F1-6B31-AF290CE9F3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55EB8-3937-41A9-ACB6-FBBCC989446A}" type="datetimeFigureOut">
              <a:rPr lang="en-CA" smtClean="0"/>
              <a:t>2023-01-25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FD7DE-B025-A24E-0347-E3CBD96A79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2C6D6-5852-4A8A-77A1-1DAD321CC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3FEA2-DAAC-45E5-BD4A-592C0D6C7C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0105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AEBB4-1283-45D7-BD12-A0595F9E2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97" y="134623"/>
            <a:ext cx="10561418" cy="1468800"/>
          </a:xfrm>
        </p:spPr>
        <p:txBody>
          <a:bodyPr/>
          <a:lstStyle/>
          <a:p>
            <a:r>
              <a:rPr lang="en-CA" dirty="0"/>
              <a:t>Defoliator Management in BC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C4A19-D5A5-42AB-A392-F117964EAE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800" dirty="0">
                <a:latin typeface="Amasis MT Pro Black" panose="02040A04050005020304" pitchFamily="18" charset="0"/>
              </a:rPr>
              <a:t>Marnie Duthie-Holt, </a:t>
            </a:r>
            <a:r>
              <a:rPr lang="en-CA" sz="1200" dirty="0">
                <a:latin typeface="Amasis MT Pro Black" panose="02040A04050005020304" pitchFamily="18" charset="0"/>
              </a:rPr>
              <a:t>Kootenay Boundary Regional Entomologist</a:t>
            </a:r>
          </a:p>
          <a:p>
            <a:r>
              <a:rPr lang="en-CA" sz="1800" dirty="0">
                <a:latin typeface="Amasis MT Pro Black" panose="02040A04050005020304" pitchFamily="18" charset="0"/>
              </a:rPr>
              <a:t>Lorraine </a:t>
            </a:r>
            <a:r>
              <a:rPr lang="en-CA" sz="1800" dirty="0" err="1">
                <a:latin typeface="Amasis MT Pro Black" panose="02040A04050005020304" pitchFamily="18" charset="0"/>
              </a:rPr>
              <a:t>Maclauchlan</a:t>
            </a:r>
            <a:r>
              <a:rPr lang="en-CA" sz="1800" dirty="0">
                <a:latin typeface="Amasis MT Pro Black" panose="02040A04050005020304" pitchFamily="18" charset="0"/>
              </a:rPr>
              <a:t>, </a:t>
            </a:r>
            <a:r>
              <a:rPr lang="en-CA" sz="1200" dirty="0">
                <a:latin typeface="Amasis MT Pro Black" panose="02040A04050005020304" pitchFamily="18" charset="0"/>
              </a:rPr>
              <a:t>Thompson Okanagan, Regional Entomologist</a:t>
            </a:r>
          </a:p>
          <a:p>
            <a:r>
              <a:rPr lang="en-CA" sz="1800" dirty="0">
                <a:latin typeface="Amasis MT Pro Black" panose="02040A04050005020304" pitchFamily="18" charset="0"/>
              </a:rPr>
              <a:t>Debra Wytrykush, </a:t>
            </a:r>
            <a:r>
              <a:rPr lang="en-CA" sz="1200" dirty="0">
                <a:latin typeface="Amasis MT Pro Black" panose="02040A04050005020304" pitchFamily="18" charset="0"/>
              </a:rPr>
              <a:t>Cariboo, Regional Entomologist</a:t>
            </a:r>
          </a:p>
          <a:p>
            <a:endParaRPr lang="en-CA" sz="1800" dirty="0"/>
          </a:p>
          <a:p>
            <a:endParaRPr lang="en-CA" sz="1800" dirty="0"/>
          </a:p>
          <a:p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B544A5-BC8C-6DF3-A6CE-007CD2226C5E}"/>
              </a:ext>
            </a:extLst>
          </p:cNvPr>
          <p:cNvSpPr txBox="1"/>
          <p:nvPr/>
        </p:nvSpPr>
        <p:spPr>
          <a:xfrm>
            <a:off x="305504" y="5175012"/>
            <a:ext cx="38851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latin typeface="Amasis MT Pro Black" panose="02040A04050005020304" pitchFamily="18" charset="0"/>
              </a:rPr>
              <a:t>SERG Meeting February 7, 2023</a:t>
            </a:r>
          </a:p>
          <a:p>
            <a:r>
              <a:rPr lang="en-CA" dirty="0">
                <a:latin typeface="Amasis MT Pro Black" panose="02040A04050005020304" pitchFamily="18" charset="0"/>
              </a:rPr>
              <a:t>Victoria, BC</a:t>
            </a:r>
          </a:p>
        </p:txBody>
      </p:sp>
    </p:spTree>
    <p:extLst>
      <p:ext uri="{BB962C8B-B14F-4D97-AF65-F5344CB8AC3E}">
        <p14:creationId xmlns:p14="http://schemas.microsoft.com/office/powerpoint/2010/main" val="2937176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7140BD-6AB8-D5F9-247E-688BED0A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CA" sz="4000" dirty="0">
                <a:solidFill>
                  <a:srgbClr val="FFFFFF"/>
                </a:solidFill>
              </a:rPr>
              <a:t>BCs Major Conifer Defoliators (all native)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62C02-9CEF-974D-56E4-B6DB853B5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49140" y="518532"/>
            <a:ext cx="3427283" cy="54455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2200" b="1" dirty="0"/>
              <a:t>Tree killers</a:t>
            </a:r>
          </a:p>
          <a:p>
            <a:r>
              <a:rPr lang="en-CA" sz="1300" dirty="0"/>
              <a:t>Eruptive, kills trees in 1 year</a:t>
            </a:r>
          </a:p>
          <a:p>
            <a:r>
              <a:rPr lang="en-CA" sz="1300" dirty="0"/>
              <a:t>Post-outbreak mortality and crown dieback (5 years after outbreak)</a:t>
            </a:r>
          </a:p>
          <a:p>
            <a:r>
              <a:rPr lang="en-CA" sz="1300" dirty="0"/>
              <a:t>Early intervention in outbreak cycle to prevent damage</a:t>
            </a:r>
          </a:p>
          <a:p>
            <a:r>
              <a:rPr lang="en-CA" sz="1300" dirty="0"/>
              <a:t>Protection of critical habitat</a:t>
            </a:r>
          </a:p>
          <a:p>
            <a:pPr marL="0" indent="0">
              <a:buNone/>
            </a:pPr>
            <a:endParaRPr lang="en-CA" sz="1300" dirty="0"/>
          </a:p>
          <a:p>
            <a:pPr marL="0" indent="0">
              <a:buNone/>
            </a:pPr>
            <a:r>
              <a:rPr lang="en-CA" sz="1300" dirty="0">
                <a:highlight>
                  <a:srgbClr val="FFFF00"/>
                </a:highlight>
              </a:rPr>
              <a:t>______________________________________</a:t>
            </a:r>
          </a:p>
          <a:p>
            <a:r>
              <a:rPr lang="en-CA" sz="2000" b="1" dirty="0"/>
              <a:t>Western hemlock looper </a:t>
            </a:r>
            <a:r>
              <a:rPr lang="en-CA" sz="1300" b="1" dirty="0"/>
              <a:t>(IDL)</a:t>
            </a:r>
          </a:p>
          <a:p>
            <a:endParaRPr lang="en-CA" sz="1300" dirty="0"/>
          </a:p>
          <a:p>
            <a:endParaRPr lang="en-CA" sz="1300" dirty="0"/>
          </a:p>
          <a:p>
            <a:endParaRPr lang="en-CA" sz="1300" dirty="0"/>
          </a:p>
          <a:p>
            <a:pPr marL="0" indent="0">
              <a:buNone/>
            </a:pPr>
            <a:endParaRPr lang="en-CA" sz="1300" dirty="0"/>
          </a:p>
          <a:p>
            <a:r>
              <a:rPr lang="en-CA" sz="2000" b="1" dirty="0"/>
              <a:t>Douglas-fir tussock moth </a:t>
            </a:r>
            <a:r>
              <a:rPr lang="en-CA" sz="1300" b="1" dirty="0"/>
              <a:t>(IDT)</a:t>
            </a:r>
          </a:p>
          <a:p>
            <a:r>
              <a:rPr lang="en-CA" sz="1300" dirty="0"/>
              <a:t>health risks (</a:t>
            </a:r>
            <a:r>
              <a:rPr lang="en-CA" sz="1300" dirty="0" err="1"/>
              <a:t>tussockosis</a:t>
            </a:r>
            <a:r>
              <a:rPr lang="en-CA" sz="1300" dirty="0"/>
              <a:t> –hairs on adults/ larvae, allergic Rx humans (1 in 5), horses, other animals, itchy, rashes, watery eyes and sneezing)</a:t>
            </a:r>
          </a:p>
          <a:p>
            <a:pPr marL="0" indent="0">
              <a:buNone/>
            </a:pPr>
            <a:endParaRPr lang="en-CA" sz="13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22AE4-BFE1-3F93-701D-8BE7ACA93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29871" y="487608"/>
            <a:ext cx="3826794" cy="58827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2200" b="1" dirty="0"/>
              <a:t>Tree damage/killers</a:t>
            </a:r>
          </a:p>
          <a:p>
            <a:r>
              <a:rPr lang="en-CA" sz="1300" dirty="0"/>
              <a:t>Increment and height growth reduction</a:t>
            </a:r>
          </a:p>
          <a:p>
            <a:r>
              <a:rPr lang="en-CA" sz="1300" dirty="0"/>
              <a:t>Reduce seed source, damage or kill understory, stem defects, top-kill and tree mortality, slow recovery post defoliation</a:t>
            </a:r>
          </a:p>
          <a:p>
            <a:r>
              <a:rPr lang="en-CA" sz="1300" dirty="0"/>
              <a:t>Increased susceptibility to other forest health factors </a:t>
            </a:r>
          </a:p>
          <a:p>
            <a:r>
              <a:rPr lang="en-CA" sz="1300" dirty="0"/>
              <a:t>Limits forest management options</a:t>
            </a:r>
          </a:p>
          <a:p>
            <a:pPr marL="0" indent="0">
              <a:buNone/>
            </a:pPr>
            <a:endParaRPr lang="en-CA" sz="1300" dirty="0"/>
          </a:p>
          <a:p>
            <a:pPr marL="0" indent="0">
              <a:buNone/>
            </a:pPr>
            <a:r>
              <a:rPr lang="en-CA" sz="1300" dirty="0">
                <a:highlight>
                  <a:srgbClr val="FFFF00"/>
                </a:highlight>
              </a:rPr>
              <a:t>___________________________________</a:t>
            </a:r>
          </a:p>
          <a:p>
            <a:r>
              <a:rPr lang="en-CA" sz="2000" b="1" dirty="0"/>
              <a:t>Western spruce budworm </a:t>
            </a:r>
            <a:r>
              <a:rPr lang="en-CA" sz="1300" b="1" dirty="0"/>
              <a:t>(IDW)</a:t>
            </a:r>
          </a:p>
          <a:p>
            <a:pPr marL="0" indent="0">
              <a:buNone/>
            </a:pPr>
            <a:endParaRPr lang="en-CA" sz="1300" dirty="0"/>
          </a:p>
          <a:p>
            <a:pPr marL="0" indent="0">
              <a:buNone/>
            </a:pPr>
            <a:endParaRPr lang="en-CA" sz="1300" dirty="0"/>
          </a:p>
          <a:p>
            <a:pPr marL="0" indent="0">
              <a:buNone/>
            </a:pPr>
            <a:endParaRPr lang="en-CA" sz="1300" dirty="0"/>
          </a:p>
          <a:p>
            <a:pPr marL="0" indent="0">
              <a:buNone/>
            </a:pPr>
            <a:endParaRPr lang="en-CA" sz="1300" dirty="0"/>
          </a:p>
          <a:p>
            <a:r>
              <a:rPr lang="en-CA" sz="2000" b="1" dirty="0"/>
              <a:t>2-year cycle budworm </a:t>
            </a:r>
            <a:r>
              <a:rPr lang="en-CA" sz="1300" b="1" dirty="0"/>
              <a:t>(IDB)</a:t>
            </a:r>
          </a:p>
          <a:p>
            <a:endParaRPr lang="en-CA" sz="1300" b="1" dirty="0"/>
          </a:p>
        </p:txBody>
      </p:sp>
      <p:pic>
        <p:nvPicPr>
          <p:cNvPr id="6" name="Picture 5" descr="A group of trees&#10;&#10;Description automatically generated with medium confidence">
            <a:extLst>
              <a:ext uri="{FF2B5EF4-FFF2-40B4-BE49-F238E27FC236}">
                <a16:creationId xmlns:a16="http://schemas.microsoft.com/office/drawing/2014/main" id="{511B6F85-1E1B-D12A-DADC-FDD73AA2A92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480" y="4151654"/>
            <a:ext cx="3102089" cy="2326567"/>
          </a:xfrm>
          <a:prstGeom prst="rect">
            <a:avLst/>
          </a:prstGeom>
        </p:spPr>
      </p:pic>
      <p:pic>
        <p:nvPicPr>
          <p:cNvPr id="10" name="Picture 9" descr="A picture containing grass, outdoor, tree, plant&#10;&#10;Description automatically generated">
            <a:extLst>
              <a:ext uri="{FF2B5EF4-FFF2-40B4-BE49-F238E27FC236}">
                <a16:creationId xmlns:a16="http://schemas.microsoft.com/office/drawing/2014/main" id="{B7B8D825-270B-D54A-D344-C32AFC6EEF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840" y="5611553"/>
            <a:ext cx="1479739" cy="1109804"/>
          </a:xfrm>
          <a:prstGeom prst="rect">
            <a:avLst/>
          </a:prstGeom>
        </p:spPr>
      </p:pic>
      <p:pic>
        <p:nvPicPr>
          <p:cNvPr id="13" name="Picture 12" descr="A picture containing branch&#10;&#10;Description automatically generated">
            <a:extLst>
              <a:ext uri="{FF2B5EF4-FFF2-40B4-BE49-F238E27FC236}">
                <a16:creationId xmlns:a16="http://schemas.microsoft.com/office/drawing/2014/main" id="{D62F4AD7-1007-DB64-B3E4-99AB1EC50B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6271" y="3241287"/>
            <a:ext cx="1763308" cy="1141341"/>
          </a:xfrm>
          <a:prstGeom prst="rect">
            <a:avLst/>
          </a:prstGeom>
        </p:spPr>
      </p:pic>
      <p:pic>
        <p:nvPicPr>
          <p:cNvPr id="15" name="Picture 14" descr="A bug on a plant&#10;&#10;Description automatically generated with medium confidence">
            <a:extLst>
              <a:ext uri="{FF2B5EF4-FFF2-40B4-BE49-F238E27FC236}">
                <a16:creationId xmlns:a16="http://schemas.microsoft.com/office/drawing/2014/main" id="{530A3082-F61D-E6E8-35BC-6D8C27B1787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39" t="18742" r="12729" b="6986"/>
          <a:stretch/>
        </p:blipFill>
        <p:spPr>
          <a:xfrm>
            <a:off x="8998411" y="3428999"/>
            <a:ext cx="1437798" cy="1191688"/>
          </a:xfrm>
          <a:prstGeom prst="rect">
            <a:avLst/>
          </a:prstGeom>
        </p:spPr>
      </p:pic>
      <p:pic>
        <p:nvPicPr>
          <p:cNvPr id="19" name="Picture 18" descr="A group of bees on a white surface&#10;&#10;Description automatically generated with medium confidence">
            <a:extLst>
              <a:ext uri="{FF2B5EF4-FFF2-40B4-BE49-F238E27FC236}">
                <a16:creationId xmlns:a16="http://schemas.microsoft.com/office/drawing/2014/main" id="{28557E44-A1A5-74A4-1CD2-C2EF53D8B57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587" t="12994" r="23634" b="24778"/>
          <a:stretch/>
        </p:blipFill>
        <p:spPr>
          <a:xfrm rot="10800000">
            <a:off x="8998411" y="5080460"/>
            <a:ext cx="1115988" cy="164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10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A55B4-DD07-9E97-92A9-A29A02DB6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723578"/>
            <a:ext cx="3387106" cy="1645501"/>
          </a:xfrm>
        </p:spPr>
        <p:txBody>
          <a:bodyPr>
            <a:normAutofit/>
          </a:bodyPr>
          <a:lstStyle/>
          <a:p>
            <a:pPr algn="ctr"/>
            <a:r>
              <a:rPr lang="en-CA" sz="3700" dirty="0"/>
              <a:t>Conifer Defoliators Current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4D327-0FC6-661A-7803-F4D6487A8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548467"/>
            <a:ext cx="3387105" cy="362849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sz="1800" b="1" dirty="0"/>
              <a:t>Western spruce budworm </a:t>
            </a:r>
          </a:p>
          <a:p>
            <a:pPr marL="457200" lvl="1" indent="0">
              <a:buNone/>
            </a:pPr>
            <a:r>
              <a:rPr lang="en-CA" sz="1800" dirty="0"/>
              <a:t>- population in low part of cycle and is slowly increasing as next outbreak cycle begins (CAR, TOR)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1800" b="1" dirty="0"/>
              <a:t>Western hemlock looper </a:t>
            </a:r>
          </a:p>
          <a:p>
            <a:pPr lvl="1">
              <a:buFontTx/>
              <a:buChar char="-"/>
            </a:pPr>
            <a:r>
              <a:rPr lang="en-CA" sz="1800" dirty="0"/>
              <a:t>2019-2021 last outbreak, Coastal &amp; Interior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1800" b="1" dirty="0"/>
              <a:t>Douglas-fir tussock moth </a:t>
            </a:r>
          </a:p>
          <a:p>
            <a:pPr marL="457200" lvl="1" indent="0">
              <a:buNone/>
            </a:pPr>
            <a:r>
              <a:rPr lang="en-CA" sz="1800" dirty="0"/>
              <a:t>- populations low; in-between outbreak episodes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1800" b="1" dirty="0"/>
              <a:t>2 year cycle budworm </a:t>
            </a:r>
          </a:p>
          <a:p>
            <a:pPr marL="0" indent="0">
              <a:buNone/>
            </a:pPr>
            <a:r>
              <a:rPr lang="en-CA" sz="1800" b="1" dirty="0"/>
              <a:t>           - </a:t>
            </a:r>
            <a:r>
              <a:rPr lang="en-CA" sz="1800" dirty="0"/>
              <a:t>odd years/ off years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B6D9F6-3E47-45AD-8461-718A3C87E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8409" y="0"/>
            <a:ext cx="7653591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B16A00-A549-4B07-B8C2-4B3A966D9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0141" y="321732"/>
            <a:ext cx="4111054" cy="3674848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snake in the grass&#10;&#10;Description automatically generated with low confidence">
            <a:extLst>
              <a:ext uri="{FF2B5EF4-FFF2-40B4-BE49-F238E27FC236}">
                <a16:creationId xmlns:a16="http://schemas.microsoft.com/office/drawing/2014/main" id="{06371375-E19B-0E61-A6EB-904E115ED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463" y="932477"/>
            <a:ext cx="3775899" cy="244489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3B86BAE-87B4-4192-ABB2-627FFC965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8156" y="321732"/>
            <a:ext cx="2766017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picture containing person, hand, guitar, close&#10;&#10;Description automatically generated">
            <a:extLst>
              <a:ext uri="{FF2B5EF4-FFF2-40B4-BE49-F238E27FC236}">
                <a16:creationId xmlns:a16="http://schemas.microsoft.com/office/drawing/2014/main" id="{ECCD1667-D79F-74CD-0F4A-4B006A1336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49" t="34375" r="6625" b="33527"/>
          <a:stretch/>
        </p:blipFill>
        <p:spPr>
          <a:xfrm>
            <a:off x="9317826" y="1210901"/>
            <a:ext cx="2400316" cy="158116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2BB4F03-4463-45CC-89A7-8E03412ED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0141" y="4155753"/>
            <a:ext cx="4111054" cy="2380509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3D6026-B192-748B-5865-DDDAC3915E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463" y="4361227"/>
            <a:ext cx="3775899" cy="197972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0E1AEAE-1F52-4C29-925C-27738417E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8156" y="3509431"/>
            <a:ext cx="2766017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close up of a bug&#10;&#10;Description automatically generated with low confidence">
            <a:extLst>
              <a:ext uri="{FF2B5EF4-FFF2-40B4-BE49-F238E27FC236}">
                <a16:creationId xmlns:a16="http://schemas.microsoft.com/office/drawing/2014/main" id="{4E38C314-08E4-2802-98E6-FFE661E052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9639" y="4112642"/>
            <a:ext cx="2438503" cy="182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284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E98ADD-518A-C23E-4023-8B0D325BA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CA">
                <a:solidFill>
                  <a:srgbClr val="FFFFFF"/>
                </a:solidFill>
              </a:rPr>
              <a:t>History of defoliation management in BC</a:t>
            </a:r>
          </a:p>
        </p:txBody>
      </p:sp>
      <p:sp>
        <p:nvSpPr>
          <p:cNvPr id="16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05A849-20ED-FD3A-6537-71C69E51B520}"/>
              </a:ext>
            </a:extLst>
          </p:cNvPr>
          <p:cNvSpPr txBox="1"/>
          <p:nvPr/>
        </p:nvSpPr>
        <p:spPr>
          <a:xfrm>
            <a:off x="4502401" y="537269"/>
            <a:ext cx="7131433" cy="5801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1909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Western spruce budworm (IDW) first recorded in BC on Vancouver Island, with outbreak cycles lasting upwards of 25 years</a:t>
            </a:r>
          </a:p>
          <a:p>
            <a:pPr>
              <a:spcAft>
                <a:spcPts val="600"/>
              </a:spcAft>
            </a:pPr>
            <a:r>
              <a:rPr lang="en-US" sz="16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Since 1916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Southern BC – 8 outbreaks IDW representing </a:t>
            </a:r>
            <a:r>
              <a:rPr lang="en-US" sz="1600" b="1" dirty="0"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1.6 million ha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defoliated with </a:t>
            </a:r>
            <a:r>
              <a:rPr lang="en-US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outbreak frequency, severity and duration increasing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over last century as a result of fire exclusion, forestry practices influencing stand structure and density, and changing climates.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16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1986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S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outhern interior had largest outbreak of </a:t>
            </a:r>
            <a:r>
              <a:rPr lang="en-US" sz="16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IDW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on record</a:t>
            </a:r>
          </a:p>
          <a:p>
            <a:pPr marL="742950" lvl="1" indent="-285750">
              <a:spcAft>
                <a:spcPts val="600"/>
              </a:spcAft>
              <a:buBlip>
                <a:blip r:embed="rId2"/>
              </a:buBlip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 was no management strategy for defoliators and no experience within the B.C. government of spraying the biological insecticide, 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Bacillus thuringiensis 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var.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kurstaki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B.t.k</a:t>
            </a:r>
            <a:r>
              <a:rPr lang="en-US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 </a:t>
            </a:r>
          </a:p>
          <a:p>
            <a:pPr>
              <a:spcAft>
                <a:spcPts val="600"/>
              </a:spcAft>
            </a:pPr>
            <a:r>
              <a:rPr lang="en-US" sz="16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1987: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defoliator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program initiated to determine which stands (stand structure, density, age) were most impacted by IDW and where </a:t>
            </a:r>
            <a:r>
              <a:rPr lang="en-US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Btk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treatment would be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most effectiv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e.  </a:t>
            </a:r>
          </a:p>
          <a:p>
            <a:pPr marL="742950" lvl="1" indent="-285750">
              <a:spcAft>
                <a:spcPts val="600"/>
              </a:spcAft>
              <a:buBlip>
                <a:blip r:embed="rId2"/>
              </a:buBlip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ollaboration with Canadian Forest Service entomologists, (Drs. Roy Shepherd,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Imre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Otvos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Rene Alfaro) and Branch specialists, the Kamloops Forest Region (now Thompson Okanagan Region) embarked on a series of spray trials, impact assessments and biological studies.  </a:t>
            </a:r>
          </a:p>
          <a:p>
            <a:pPr marL="742950" lvl="1" indent="-285750">
              <a:spcAft>
                <a:spcPts val="600"/>
              </a:spcAft>
              <a:buBlip>
                <a:blip r:embed="rId2"/>
              </a:buBlip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eveloped a biologically, ecologically, and cost-effective strategy for managing western spruce budworm and other defoliator species.  </a:t>
            </a:r>
          </a:p>
          <a:p>
            <a:pPr>
              <a:spcAft>
                <a:spcPts val="600"/>
              </a:spcAft>
            </a:pPr>
            <a:r>
              <a:rPr lang="en-US" sz="16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Now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Defoliator management is one of the keystone programs in the Forest Health program in the southern interior.</a:t>
            </a:r>
            <a:endParaRPr lang="en-C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415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B86B20-8047-DF90-9B10-661B77D06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>
            <a:normAutofit/>
          </a:bodyPr>
          <a:lstStyle/>
          <a:p>
            <a:r>
              <a:rPr lang="en-CA" sz="2800" b="1" dirty="0"/>
              <a:t>Defoliator Management</a:t>
            </a:r>
            <a:br>
              <a:rPr lang="en-CA" sz="2800" dirty="0"/>
            </a:br>
            <a:r>
              <a:rPr lang="en-CA" sz="2800" dirty="0"/>
              <a:t>Long term – stand management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oup of trees&#10;&#10;Description automatically generated with low confidence">
            <a:extLst>
              <a:ext uri="{FF2B5EF4-FFF2-40B4-BE49-F238E27FC236}">
                <a16:creationId xmlns:a16="http://schemas.microsoft.com/office/drawing/2014/main" id="{3C6EC7E2-F32F-C7DE-4E0E-ACE695144A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61" b="9261"/>
          <a:stretch/>
        </p:blipFill>
        <p:spPr>
          <a:xfrm>
            <a:off x="20" y="2959630"/>
            <a:ext cx="6400781" cy="38983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3B5FB1-7F28-E670-96DC-EB26605344EC}"/>
              </a:ext>
            </a:extLst>
          </p:cNvPr>
          <p:cNvSpPr txBox="1"/>
          <p:nvPr/>
        </p:nvSpPr>
        <p:spPr>
          <a:xfrm>
            <a:off x="3115065" y="650637"/>
            <a:ext cx="3270333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CA" sz="1600" dirty="0"/>
              <a:t>Promote age and species mosaics across the landscape</a:t>
            </a:r>
          </a:p>
          <a:p>
            <a:pPr>
              <a:spcAft>
                <a:spcPts val="600"/>
              </a:spcAft>
            </a:pPr>
            <a:r>
              <a:rPr lang="en-CA" sz="1600" dirty="0"/>
              <a:t>Density (well spaced) and stand structure manipulation (single canopy)</a:t>
            </a:r>
          </a:p>
          <a:p>
            <a:pPr>
              <a:spcAft>
                <a:spcPts val="600"/>
              </a:spcAft>
            </a:pPr>
            <a:r>
              <a:rPr lang="en-CA" sz="1600" b="1" dirty="0"/>
              <a:t>Susceptibility rate </a:t>
            </a:r>
            <a:r>
              <a:rPr lang="en-CA" sz="1600" dirty="0"/>
              <a:t>at risk landscapes</a:t>
            </a:r>
          </a:p>
        </p:txBody>
      </p:sp>
      <p:pic>
        <p:nvPicPr>
          <p:cNvPr id="11" name="Picture 10" descr="A picture containing tree, sky, plant, outdoor&#10;&#10;Description automatically generated">
            <a:extLst>
              <a:ext uri="{FF2B5EF4-FFF2-40B4-BE49-F238E27FC236}">
                <a16:creationId xmlns:a16="http://schemas.microsoft.com/office/drawing/2014/main" id="{54D51CC1-B9D3-A03D-FFCE-8C40C72980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17092"/>
          <a:stretch/>
        </p:blipFill>
        <p:spPr>
          <a:xfrm rot="5400000">
            <a:off x="6005697" y="671718"/>
            <a:ext cx="6858002" cy="5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65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EAE48C4B-3A90-42C3-BA00-6092B4771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067761-3C95-3818-8B32-675D9D9F8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CA" sz="5400" b="1"/>
              <a:t>Population Monitoring</a:t>
            </a:r>
          </a:p>
        </p:txBody>
      </p:sp>
      <p:pic>
        <p:nvPicPr>
          <p:cNvPr id="13" name="Picture 12" descr="A picture containing outdoor, person, ground, hat&#10;&#10;Description automatically generated">
            <a:extLst>
              <a:ext uri="{FF2B5EF4-FFF2-40B4-BE49-F238E27FC236}">
                <a16:creationId xmlns:a16="http://schemas.microsoft.com/office/drawing/2014/main" id="{488DB375-5EB1-5501-315D-A37BC2B7B0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5" b="21816"/>
          <a:stretch/>
        </p:blipFill>
        <p:spPr>
          <a:xfrm>
            <a:off x="20" y="10"/>
            <a:ext cx="4041316" cy="4193753"/>
          </a:xfrm>
          <a:custGeom>
            <a:avLst/>
            <a:gdLst/>
            <a:ahLst/>
            <a:cxnLst/>
            <a:rect l="l" t="t" r="r" b="b"/>
            <a:pathLst>
              <a:path w="4041336" h="4193763">
                <a:moveTo>
                  <a:pt x="0" y="0"/>
                </a:moveTo>
                <a:lnTo>
                  <a:pt x="4019848" y="0"/>
                </a:lnTo>
                <a:lnTo>
                  <a:pt x="4021195" y="11419"/>
                </a:lnTo>
                <a:cubicBezTo>
                  <a:pt x="4036145" y="95184"/>
                  <a:pt x="4033611" y="180091"/>
                  <a:pt x="4037665" y="264364"/>
                </a:cubicBezTo>
                <a:cubicBezTo>
                  <a:pt x="4042480" y="367421"/>
                  <a:pt x="4036399" y="470858"/>
                  <a:pt x="4034118" y="574168"/>
                </a:cubicBezTo>
                <a:cubicBezTo>
                  <a:pt x="4032344" y="662121"/>
                  <a:pt x="4023602" y="749948"/>
                  <a:pt x="4026263" y="838028"/>
                </a:cubicBezTo>
                <a:cubicBezTo>
                  <a:pt x="4026453" y="841074"/>
                  <a:pt x="4026453" y="844120"/>
                  <a:pt x="4026263" y="847166"/>
                </a:cubicBezTo>
                <a:cubicBezTo>
                  <a:pt x="4018154" y="944003"/>
                  <a:pt x="4018154" y="1041348"/>
                  <a:pt x="4026263" y="1138186"/>
                </a:cubicBezTo>
                <a:cubicBezTo>
                  <a:pt x="4028835" y="1178494"/>
                  <a:pt x="4028113" y="1218943"/>
                  <a:pt x="4024109" y="1259137"/>
                </a:cubicBezTo>
                <a:cubicBezTo>
                  <a:pt x="4020308" y="1310285"/>
                  <a:pt x="4008145" y="1362194"/>
                  <a:pt x="4016887" y="1412960"/>
                </a:cubicBezTo>
                <a:cubicBezTo>
                  <a:pt x="4022576" y="1454780"/>
                  <a:pt x="4025705" y="1496916"/>
                  <a:pt x="4026263" y="1539116"/>
                </a:cubicBezTo>
                <a:cubicBezTo>
                  <a:pt x="4030697" y="1633542"/>
                  <a:pt x="4026516" y="1728475"/>
                  <a:pt x="4024869" y="1823155"/>
                </a:cubicBezTo>
                <a:cubicBezTo>
                  <a:pt x="4023095" y="1933446"/>
                  <a:pt x="4025883" y="2043737"/>
                  <a:pt x="4017014" y="2154154"/>
                </a:cubicBezTo>
                <a:cubicBezTo>
                  <a:pt x="4012136" y="2243351"/>
                  <a:pt x="4012136" y="2332751"/>
                  <a:pt x="4017014" y="2421948"/>
                </a:cubicBezTo>
                <a:cubicBezTo>
                  <a:pt x="4019421" y="2503683"/>
                  <a:pt x="4031711" y="2584656"/>
                  <a:pt x="4029684" y="2667279"/>
                </a:cubicBezTo>
                <a:cubicBezTo>
                  <a:pt x="4027276" y="2763608"/>
                  <a:pt x="4015874" y="2859684"/>
                  <a:pt x="4019421" y="2956268"/>
                </a:cubicBezTo>
                <a:cubicBezTo>
                  <a:pt x="4021068" y="3002339"/>
                  <a:pt x="4021195" y="3048410"/>
                  <a:pt x="4022082" y="3094480"/>
                </a:cubicBezTo>
                <a:cubicBezTo>
                  <a:pt x="4023222" y="3149943"/>
                  <a:pt x="4033231" y="3205278"/>
                  <a:pt x="4027656" y="3260614"/>
                </a:cubicBezTo>
                <a:cubicBezTo>
                  <a:pt x="4018408" y="3352883"/>
                  <a:pt x="3994462" y="3443628"/>
                  <a:pt x="4009412" y="3538181"/>
                </a:cubicBezTo>
                <a:cubicBezTo>
                  <a:pt x="4017647" y="3590217"/>
                  <a:pt x="4026896" y="3642380"/>
                  <a:pt x="4031711" y="3694923"/>
                </a:cubicBezTo>
                <a:cubicBezTo>
                  <a:pt x="4035892" y="3741882"/>
                  <a:pt x="4046407" y="3789603"/>
                  <a:pt x="4038425" y="3836308"/>
                </a:cubicBezTo>
                <a:cubicBezTo>
                  <a:pt x="4031584" y="3876287"/>
                  <a:pt x="4035131" y="3916266"/>
                  <a:pt x="4029810" y="3956245"/>
                </a:cubicBezTo>
                <a:cubicBezTo>
                  <a:pt x="4022842" y="4008661"/>
                  <a:pt x="4019168" y="4061966"/>
                  <a:pt x="4013847" y="4114764"/>
                </a:cubicBezTo>
                <a:lnTo>
                  <a:pt x="4010970" y="4161894"/>
                </a:lnTo>
                <a:lnTo>
                  <a:pt x="4002764" y="4161042"/>
                </a:lnTo>
                <a:cubicBezTo>
                  <a:pt x="3957904" y="4159210"/>
                  <a:pt x="3912934" y="4160186"/>
                  <a:pt x="3868108" y="4163980"/>
                </a:cubicBezTo>
                <a:cubicBezTo>
                  <a:pt x="3637072" y="4178737"/>
                  <a:pt x="3405779" y="4172076"/>
                  <a:pt x="3174741" y="4175341"/>
                </a:cubicBezTo>
                <a:cubicBezTo>
                  <a:pt x="2865668" y="4179782"/>
                  <a:pt x="2556851" y="4168420"/>
                  <a:pt x="2247906" y="4167376"/>
                </a:cubicBezTo>
                <a:cubicBezTo>
                  <a:pt x="2184582" y="4167115"/>
                  <a:pt x="2121002" y="4170510"/>
                  <a:pt x="2057934" y="4175733"/>
                </a:cubicBezTo>
                <a:cubicBezTo>
                  <a:pt x="1970560" y="4182786"/>
                  <a:pt x="1884336" y="4173905"/>
                  <a:pt x="1797729" y="4165547"/>
                </a:cubicBezTo>
                <a:cubicBezTo>
                  <a:pt x="1693340" y="4155492"/>
                  <a:pt x="1589207" y="4164372"/>
                  <a:pt x="1485458" y="4175995"/>
                </a:cubicBezTo>
                <a:cubicBezTo>
                  <a:pt x="1307344" y="4195571"/>
                  <a:pt x="1127888" y="4198979"/>
                  <a:pt x="949185" y="4186181"/>
                </a:cubicBezTo>
                <a:cubicBezTo>
                  <a:pt x="751793" y="4172468"/>
                  <a:pt x="554529" y="4174950"/>
                  <a:pt x="357136" y="4175995"/>
                </a:cubicBezTo>
                <a:lnTo>
                  <a:pt x="0" y="4175060"/>
                </a:lnTo>
                <a:close/>
              </a:path>
            </a:pathLst>
          </a:custGeom>
        </p:spPr>
      </p:pic>
      <p:sp>
        <p:nvSpPr>
          <p:cNvPr id="40" name="sketch line">
            <a:extLst>
              <a:ext uri="{FF2B5EF4-FFF2-40B4-BE49-F238E27FC236}">
                <a16:creationId xmlns:a16="http://schemas.microsoft.com/office/drawing/2014/main" id="{F919E280-CA27-4214-97E6-294E0C3BC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463186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tree stump&#10;&#10;Description automatically generated with low confidence">
            <a:extLst>
              <a:ext uri="{FF2B5EF4-FFF2-40B4-BE49-F238E27FC236}">
                <a16:creationId xmlns:a16="http://schemas.microsoft.com/office/drawing/2014/main" id="{83D5EDC1-B8CC-2EA2-384D-B258A6CAA3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190" r="3" b="3"/>
          <a:stretch/>
        </p:blipFill>
        <p:spPr>
          <a:xfrm>
            <a:off x="1" y="4267200"/>
            <a:ext cx="4051081" cy="2590800"/>
          </a:xfrm>
          <a:custGeom>
            <a:avLst/>
            <a:gdLst/>
            <a:ahLst/>
            <a:cxnLst/>
            <a:rect l="l" t="t" r="r" b="b"/>
            <a:pathLst>
              <a:path w="4051081" h="2496030">
                <a:moveTo>
                  <a:pt x="2464753" y="4"/>
                </a:moveTo>
                <a:cubicBezTo>
                  <a:pt x="2509518" y="-78"/>
                  <a:pt x="2554292" y="1163"/>
                  <a:pt x="2599067" y="4428"/>
                </a:cubicBezTo>
                <a:cubicBezTo>
                  <a:pt x="2749817" y="17813"/>
                  <a:pt x="2901270" y="21079"/>
                  <a:pt x="3052443" y="14222"/>
                </a:cubicBezTo>
                <a:cubicBezTo>
                  <a:pt x="3173923" y="5694"/>
                  <a:pt x="3295774" y="4206"/>
                  <a:pt x="3417420" y="9782"/>
                </a:cubicBezTo>
                <a:cubicBezTo>
                  <a:pt x="3530764" y="16442"/>
                  <a:pt x="3644108" y="23233"/>
                  <a:pt x="3757835" y="19315"/>
                </a:cubicBezTo>
                <a:cubicBezTo>
                  <a:pt x="3803121" y="17748"/>
                  <a:pt x="3847768" y="15789"/>
                  <a:pt x="3892671" y="13177"/>
                </a:cubicBezTo>
                <a:cubicBezTo>
                  <a:pt x="3933972" y="9619"/>
                  <a:pt x="3975386" y="7938"/>
                  <a:pt x="4016790" y="8134"/>
                </a:cubicBezTo>
                <a:lnTo>
                  <a:pt x="4034037" y="8999"/>
                </a:lnTo>
                <a:lnTo>
                  <a:pt x="4035370" y="62503"/>
                </a:lnTo>
                <a:cubicBezTo>
                  <a:pt x="4033549" y="118790"/>
                  <a:pt x="4026390" y="174983"/>
                  <a:pt x="4020562" y="231143"/>
                </a:cubicBezTo>
                <a:cubicBezTo>
                  <a:pt x="4014860" y="285717"/>
                  <a:pt x="4006498" y="343464"/>
                  <a:pt x="4019168" y="393470"/>
                </a:cubicBezTo>
                <a:cubicBezTo>
                  <a:pt x="4042480" y="482184"/>
                  <a:pt x="4024236" y="566457"/>
                  <a:pt x="4014100" y="651618"/>
                </a:cubicBezTo>
                <a:cubicBezTo>
                  <a:pt x="4001874" y="734926"/>
                  <a:pt x="4003635" y="819681"/>
                  <a:pt x="4019295" y="902406"/>
                </a:cubicBezTo>
                <a:cubicBezTo>
                  <a:pt x="4031711" y="960787"/>
                  <a:pt x="4031711" y="1020184"/>
                  <a:pt x="4033231" y="1078946"/>
                </a:cubicBezTo>
                <a:cubicBezTo>
                  <a:pt x="4034118" y="1115753"/>
                  <a:pt x="4020562" y="1153193"/>
                  <a:pt x="4011566" y="1189872"/>
                </a:cubicBezTo>
                <a:cubicBezTo>
                  <a:pt x="3995476" y="1256123"/>
                  <a:pt x="3989648" y="1323388"/>
                  <a:pt x="4011566" y="1387989"/>
                </a:cubicBezTo>
                <a:cubicBezTo>
                  <a:pt x="4042100" y="1477465"/>
                  <a:pt x="4059584" y="1566941"/>
                  <a:pt x="4046914" y="1661622"/>
                </a:cubicBezTo>
                <a:cubicBezTo>
                  <a:pt x="4039566" y="1720003"/>
                  <a:pt x="4037919" y="1779654"/>
                  <a:pt x="4026896" y="1837274"/>
                </a:cubicBezTo>
                <a:cubicBezTo>
                  <a:pt x="4008779" y="1932843"/>
                  <a:pt x="4015240" y="2027776"/>
                  <a:pt x="4029684" y="2121948"/>
                </a:cubicBezTo>
                <a:cubicBezTo>
                  <a:pt x="4039832" y="2200637"/>
                  <a:pt x="4040934" y="2280226"/>
                  <a:pt x="4032978" y="2359155"/>
                </a:cubicBezTo>
                <a:lnTo>
                  <a:pt x="4023519" y="2496030"/>
                </a:lnTo>
                <a:lnTo>
                  <a:pt x="0" y="2496030"/>
                </a:lnTo>
                <a:lnTo>
                  <a:pt x="0" y="12459"/>
                </a:lnTo>
                <a:lnTo>
                  <a:pt x="17104" y="15006"/>
                </a:lnTo>
                <a:cubicBezTo>
                  <a:pt x="83627" y="15006"/>
                  <a:pt x="150022" y="12263"/>
                  <a:pt x="216416" y="7824"/>
                </a:cubicBezTo>
                <a:cubicBezTo>
                  <a:pt x="361434" y="-156"/>
                  <a:pt x="506837" y="3162"/>
                  <a:pt x="651370" y="17748"/>
                </a:cubicBezTo>
                <a:cubicBezTo>
                  <a:pt x="753623" y="25440"/>
                  <a:pt x="856335" y="24213"/>
                  <a:pt x="958396" y="14092"/>
                </a:cubicBezTo>
                <a:cubicBezTo>
                  <a:pt x="1145682" y="-1710"/>
                  <a:pt x="1332584" y="10958"/>
                  <a:pt x="1519486" y="21666"/>
                </a:cubicBezTo>
                <a:cubicBezTo>
                  <a:pt x="1700504" y="32113"/>
                  <a:pt x="1881394" y="24408"/>
                  <a:pt x="2062411" y="17487"/>
                </a:cubicBezTo>
                <a:cubicBezTo>
                  <a:pt x="2196255" y="12394"/>
                  <a:pt x="2330459" y="249"/>
                  <a:pt x="2464753" y="4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2BB60-9679-2BA7-9DDA-3A0F0D8FD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sz="2200" b="1"/>
              <a:t>Aerial Surveys</a:t>
            </a:r>
            <a:r>
              <a:rPr lang="en-CA" sz="2200"/>
              <a:t>: AOS &amp; detailed (helicopter recces)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200" b="1"/>
              <a:t>Adult Pheromone trapping </a:t>
            </a:r>
            <a:r>
              <a:rPr lang="en-CA" sz="2200"/>
              <a:t>at PSPs – IDT and IDL (warning signal for impending outbreak) (started 1992)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200" b="1"/>
              <a:t>3 Tree beatings </a:t>
            </a:r>
            <a:r>
              <a:rPr lang="en-CA" sz="2200"/>
              <a:t>– assessment of species richness and abundance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200" b="1"/>
              <a:t>Egg mass surveys </a:t>
            </a:r>
            <a:r>
              <a:rPr lang="en-CA" sz="2200"/>
              <a:t> - late summer/ fall,  predicted defoliation, IDW/ IDT, occasionally for IDL</a:t>
            </a:r>
          </a:p>
        </p:txBody>
      </p:sp>
    </p:spTree>
    <p:extLst>
      <p:ext uri="{BB962C8B-B14F-4D97-AF65-F5344CB8AC3E}">
        <p14:creationId xmlns:p14="http://schemas.microsoft.com/office/powerpoint/2010/main" val="2645596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436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A7DEF-B4F7-6D13-9418-CCE5D86FD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FFFFFF"/>
                </a:solidFill>
              </a:rPr>
              <a:t>Predictive Sampling (IDW)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72BC44-728A-CE8F-F5AC-E7BF43265D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29" r="-2" b="-2"/>
          <a:stretch/>
        </p:blipFill>
        <p:spPr bwMode="auto">
          <a:xfrm>
            <a:off x="327546" y="2454903"/>
            <a:ext cx="3442801" cy="4080254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WSB_2008_DSC3887_LoRes_sRGB-2">
            <a:extLst>
              <a:ext uri="{FF2B5EF4-FFF2-40B4-BE49-F238E27FC236}">
                <a16:creationId xmlns:a16="http://schemas.microsoft.com/office/drawing/2014/main" id="{1E119970-489D-682E-FD56-801D5CE609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37" r="34942" b="1"/>
          <a:stretch/>
        </p:blipFill>
        <p:spPr bwMode="auto">
          <a:xfrm>
            <a:off x="3942260" y="2454901"/>
            <a:ext cx="3442803" cy="4080255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9CCD71-9E94-CD18-0D8E-A2217251FD71}"/>
              </a:ext>
            </a:extLst>
          </p:cNvPr>
          <p:cNvSpPr txBox="1"/>
          <p:nvPr/>
        </p:nvSpPr>
        <p:spPr>
          <a:xfrm>
            <a:off x="7582563" y="1425222"/>
            <a:ext cx="4085181" cy="4416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sz="1600" b="1" dirty="0">
                <a:solidFill>
                  <a:srgbClr val="FFFFFF"/>
                </a:solidFill>
              </a:rPr>
              <a:t>Egg sampling</a:t>
            </a:r>
          </a:p>
          <a:p>
            <a:r>
              <a:rPr lang="en-CA" sz="1600" b="1" dirty="0">
                <a:solidFill>
                  <a:srgbClr val="FFFFFF"/>
                </a:solidFill>
              </a:rPr>
              <a:t> </a:t>
            </a:r>
            <a:endParaRPr lang="en-CA" sz="1600" dirty="0">
              <a:solidFill>
                <a:srgbClr val="FFFFFF"/>
              </a:solidFill>
            </a:endParaRPr>
          </a:p>
          <a:p>
            <a:pPr marL="514350" indent="-514350">
              <a:spcAft>
                <a:spcPts val="1000"/>
              </a:spcAft>
              <a:buFont typeface="+mj-lt"/>
              <a:buAutoNum type="arabicPeriod" startAt="2"/>
            </a:pPr>
            <a:r>
              <a:rPr lang="en-CA" sz="1600" b="1" dirty="0" err="1">
                <a:solidFill>
                  <a:srgbClr val="FFFFFF"/>
                </a:solidFill>
              </a:rPr>
              <a:t>Budmining</a:t>
            </a:r>
            <a:r>
              <a:rPr lang="en-CA" sz="1600" b="1" dirty="0">
                <a:solidFill>
                  <a:srgbClr val="FFFFFF"/>
                </a:solidFill>
              </a:rPr>
              <a:t> (and needle mining</a:t>
            </a:r>
            <a:r>
              <a:rPr lang="en-CA" sz="1600" dirty="0">
                <a:solidFill>
                  <a:srgbClr val="FFFFFF"/>
                </a:solidFill>
              </a:rPr>
              <a:t>) – qualitative assessment – used for timing of sprays &amp; verify defoliation predictions made previous fall from egg surveys</a:t>
            </a:r>
          </a:p>
          <a:p>
            <a:pPr marL="514350" indent="-514350">
              <a:spcAft>
                <a:spcPts val="1000"/>
              </a:spcAft>
              <a:buFont typeface="+mj-lt"/>
              <a:buAutoNum type="arabicPeriod" startAt="2"/>
            </a:pPr>
            <a:r>
              <a:rPr lang="en-CA" sz="1600" b="1" dirty="0">
                <a:solidFill>
                  <a:srgbClr val="FFFFFF"/>
                </a:solidFill>
              </a:rPr>
              <a:t>Larval surveys </a:t>
            </a:r>
            <a:r>
              <a:rPr lang="en-CA" sz="1600" dirty="0">
                <a:solidFill>
                  <a:srgbClr val="FFFFFF"/>
                </a:solidFill>
              </a:rPr>
              <a:t>– determine insect density, defoliation severity or spray efficacy</a:t>
            </a: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CA" sz="1600" b="1" i="1" dirty="0">
                <a:solidFill>
                  <a:srgbClr val="FFFFFF"/>
                </a:solidFill>
              </a:rPr>
              <a:t>2</a:t>
            </a:r>
            <a:r>
              <a:rPr lang="en-CA" sz="1600" b="1" i="1" baseline="30000" dirty="0">
                <a:solidFill>
                  <a:srgbClr val="FFFFFF"/>
                </a:solidFill>
              </a:rPr>
              <a:t>nd</a:t>
            </a:r>
            <a:r>
              <a:rPr lang="en-CA" sz="1600" b="1" i="1" dirty="0">
                <a:solidFill>
                  <a:srgbClr val="FFFFFF"/>
                </a:solidFill>
              </a:rPr>
              <a:t> instar larval sampling </a:t>
            </a:r>
            <a:r>
              <a:rPr lang="en-CA" sz="1600" dirty="0">
                <a:solidFill>
                  <a:srgbClr val="FFFFFF"/>
                </a:solidFill>
              </a:rPr>
              <a:t>– predicts next season’s defoliation levels based on overwintering larvae L2</a:t>
            </a: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CA" sz="1600" b="1" i="1" dirty="0">
                <a:solidFill>
                  <a:srgbClr val="FFFFFF"/>
                </a:solidFill>
              </a:rPr>
              <a:t>Late instar larval sampling </a:t>
            </a:r>
            <a:r>
              <a:rPr lang="en-CA" sz="1600" dirty="0">
                <a:solidFill>
                  <a:srgbClr val="FFFFFF"/>
                </a:solidFill>
              </a:rPr>
              <a:t>– describe population trends, stand damage or evaluate efficacy of insecticide treatments.</a:t>
            </a:r>
          </a:p>
        </p:txBody>
      </p:sp>
    </p:spTree>
    <p:extLst>
      <p:ext uri="{BB962C8B-B14F-4D97-AF65-F5344CB8AC3E}">
        <p14:creationId xmlns:p14="http://schemas.microsoft.com/office/powerpoint/2010/main" val="2378664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map&#10;&#10;Description automatically generated">
            <a:extLst>
              <a:ext uri="{FF2B5EF4-FFF2-40B4-BE49-F238E27FC236}">
                <a16:creationId xmlns:a16="http://schemas.microsoft.com/office/drawing/2014/main" id="{46919362-05AD-00E3-A4B8-B7C39D27F4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777" y="2"/>
            <a:ext cx="9144000" cy="6858000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23465EA8-4C28-6F9B-53EF-FE1C1D5CE8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777" y="2"/>
            <a:ext cx="9144000" cy="6857999"/>
          </a:xfrm>
          <a:prstGeom prst="rect">
            <a:avLst/>
          </a:prstGeom>
        </p:spPr>
      </p:pic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BA7163C7-8B07-AB51-4843-CA478803C3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777" y="3"/>
            <a:ext cx="9144000" cy="6857998"/>
          </a:xfrm>
          <a:prstGeom prst="rect">
            <a:avLst/>
          </a:prstGeom>
        </p:spPr>
      </p:pic>
      <p:pic>
        <p:nvPicPr>
          <p:cNvPr id="13" name="Picture 12" descr="A picture containing diagram&#10;&#10;Description automatically generated">
            <a:extLst>
              <a:ext uri="{FF2B5EF4-FFF2-40B4-BE49-F238E27FC236}">
                <a16:creationId xmlns:a16="http://schemas.microsoft.com/office/drawing/2014/main" id="{ACE81137-9619-105C-1BB5-6D5CD0AC097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777" y="3"/>
            <a:ext cx="9144000" cy="6857999"/>
          </a:xfrm>
          <a:prstGeom prst="rect">
            <a:avLst/>
          </a:prstGeom>
        </p:spPr>
      </p:pic>
      <p:pic>
        <p:nvPicPr>
          <p:cNvPr id="14" name="Picture 13" descr="Diagram&#10;&#10;Description automatically generated with low confidence">
            <a:extLst>
              <a:ext uri="{FF2B5EF4-FFF2-40B4-BE49-F238E27FC236}">
                <a16:creationId xmlns:a16="http://schemas.microsoft.com/office/drawing/2014/main" id="{440A5AED-0F7A-50DF-C1AE-45D2FD85042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7777" y="1"/>
            <a:ext cx="9144000" cy="68579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DDBE159-2252-66D8-983F-62980798B83C}"/>
              </a:ext>
            </a:extLst>
          </p:cNvPr>
          <p:cNvSpPr txBox="1"/>
          <p:nvPr/>
        </p:nvSpPr>
        <p:spPr>
          <a:xfrm>
            <a:off x="2394470" y="233836"/>
            <a:ext cx="7923964" cy="4924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65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History of budworm defoliation and treatment in B.C.</a:t>
            </a:r>
          </a:p>
        </p:txBody>
      </p:sp>
    </p:spTree>
    <p:extLst>
      <p:ext uri="{BB962C8B-B14F-4D97-AF65-F5344CB8AC3E}">
        <p14:creationId xmlns:p14="http://schemas.microsoft.com/office/powerpoint/2010/main" val="403693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8DCC1-BF51-596A-8E99-736AA249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Western spruce budworm (ha defoliated in BC, 1986-2021)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1622121"/>
              </p:ext>
            </p:extLst>
          </p:nvPr>
        </p:nvGraphicFramePr>
        <p:xfrm>
          <a:off x="838199" y="1923393"/>
          <a:ext cx="10515599" cy="4253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62197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C5462F-B599-445A-4DB3-B949173BA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000">
                <a:solidFill>
                  <a:srgbClr val="FFFFFF"/>
                </a:solidFill>
              </a:rPr>
              <a:t>Historical incidence of IDL KRB 1937-2005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8522CBAD-D6D6-13C7-73D1-A0C81C53A4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5420" y="2426818"/>
            <a:ext cx="3028210" cy="3997637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Diagram, map&#10;&#10;Description automatically generated">
            <a:extLst>
              <a:ext uri="{FF2B5EF4-FFF2-40B4-BE49-F238E27FC236}">
                <a16:creationId xmlns:a16="http://schemas.microsoft.com/office/drawing/2014/main" id="{6DD44D58-F209-2C8E-5D50-6CC927E829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9109" y="2426818"/>
            <a:ext cx="4027845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61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E8F9E2-05FD-4457-716E-05C8D6527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>
            <a:normAutofit/>
          </a:bodyPr>
          <a:lstStyle/>
          <a:p>
            <a:r>
              <a:rPr lang="en-CA">
                <a:solidFill>
                  <a:srgbClr val="FFFFFF"/>
                </a:solidFill>
              </a:rPr>
              <a:t>WHEN: Short term – direct control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3BE451-63D4-EA83-9B88-1BC72AF88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44" y="2867486"/>
            <a:ext cx="6579910" cy="323248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86843-71CA-B3C9-5C3C-A2B525A5E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638425" cy="4852362"/>
          </a:xfrm>
        </p:spPr>
        <p:txBody>
          <a:bodyPr anchor="ctr">
            <a:normAutofit/>
          </a:bodyPr>
          <a:lstStyle/>
          <a:p>
            <a:r>
              <a:rPr lang="en-CA" sz="2200" dirty="0">
                <a:solidFill>
                  <a:srgbClr val="FFFFFF"/>
                </a:solidFill>
              </a:rPr>
              <a:t>When damage thresholds are reached / surpassed</a:t>
            </a:r>
          </a:p>
          <a:p>
            <a:r>
              <a:rPr lang="en-CA" sz="2200" dirty="0">
                <a:solidFill>
                  <a:srgbClr val="FFFFFF"/>
                </a:solidFill>
              </a:rPr>
              <a:t>Typically one year after observed defoliation</a:t>
            </a:r>
          </a:p>
          <a:p>
            <a:r>
              <a:rPr lang="en-CA" sz="2200" dirty="0">
                <a:solidFill>
                  <a:srgbClr val="FFFFFF"/>
                </a:solidFill>
              </a:rPr>
              <a:t>Post stand treatment (i.e. thinning) when populations predicted &gt;light defoliation</a:t>
            </a:r>
          </a:p>
          <a:p>
            <a:r>
              <a:rPr lang="en-CA" sz="2200" dirty="0">
                <a:solidFill>
                  <a:srgbClr val="FFFFFF"/>
                </a:solidFill>
              </a:rPr>
              <a:t>Other values at risk</a:t>
            </a:r>
          </a:p>
          <a:p>
            <a:r>
              <a:rPr lang="en-CA" sz="2200" dirty="0">
                <a:solidFill>
                  <a:srgbClr val="FFFFFF"/>
                </a:solidFill>
              </a:rPr>
              <a:t>&gt;5,000 ha spray required (efficacies of scale)</a:t>
            </a:r>
          </a:p>
        </p:txBody>
      </p:sp>
    </p:spTree>
    <p:extLst>
      <p:ext uri="{BB962C8B-B14F-4D97-AF65-F5344CB8AC3E}">
        <p14:creationId xmlns:p14="http://schemas.microsoft.com/office/powerpoint/2010/main" val="3473011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D24BC9E-AC6A-42EE-AFD8-B290720B8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990C621-3B8B-4820-8328-D47EF7CE8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107624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B86B20-8047-DF90-9B10-661B77D06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4329321"/>
            <a:ext cx="3657600" cy="1645920"/>
          </a:xfrm>
        </p:spPr>
        <p:txBody>
          <a:bodyPr>
            <a:normAutofit/>
          </a:bodyPr>
          <a:lstStyle/>
          <a:p>
            <a:r>
              <a:rPr lang="en-CA" sz="2700" dirty="0"/>
              <a:t>WHEN: Defoliator Management</a:t>
            </a:r>
            <a:br>
              <a:rPr lang="en-CA" sz="2700" dirty="0"/>
            </a:br>
            <a:r>
              <a:rPr lang="en-CA" sz="2700" dirty="0"/>
              <a:t>Short term – direct control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A43716-28D0-72AC-070A-44BE12FE8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848" y="361910"/>
            <a:ext cx="4636270" cy="3483864"/>
          </a:xfrm>
          <a:prstGeom prst="rect">
            <a:avLst/>
          </a:prstGeom>
        </p:spPr>
      </p:pic>
      <p:pic>
        <p:nvPicPr>
          <p:cNvPr id="9" name="Picture 8" descr="A picture containing outdoor, tree, forest, mountain&#10;&#10;Description automatically generated">
            <a:extLst>
              <a:ext uri="{FF2B5EF4-FFF2-40B4-BE49-F238E27FC236}">
                <a16:creationId xmlns:a16="http://schemas.microsoft.com/office/drawing/2014/main" id="{87297CD7-7E13-939E-AB19-F60A0E0C4C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739" y="357251"/>
            <a:ext cx="5219271" cy="348386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1A2385B-1D2A-4E17-84FA-6CB7F0AAE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80023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791F2F-79DB-4CC0-9FA1-001E3E91E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5143137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30833-483E-8664-54B2-B4D525D6F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0106" y="4329321"/>
            <a:ext cx="6106742" cy="164592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CA" sz="1800" dirty="0"/>
          </a:p>
          <a:p>
            <a:r>
              <a:rPr lang="en-CA" sz="1800" dirty="0"/>
              <a:t>Stands predominated by intermediate size stems and less </a:t>
            </a:r>
            <a:r>
              <a:rPr lang="en-CA" sz="1800" dirty="0">
                <a:highlight>
                  <a:srgbClr val="FFFF00"/>
                </a:highlight>
              </a:rPr>
              <a:t>structural diversity </a:t>
            </a:r>
            <a:r>
              <a:rPr lang="en-CA" sz="1800" dirty="0"/>
              <a:t>at highest risk of severe top-kill damage</a:t>
            </a:r>
          </a:p>
          <a:p>
            <a:r>
              <a:rPr lang="en-CA" sz="1800" dirty="0"/>
              <a:t>Intervention with </a:t>
            </a:r>
            <a:r>
              <a:rPr lang="en-CA" sz="1800" i="1" dirty="0" err="1"/>
              <a:t>B.t.k</a:t>
            </a:r>
            <a:r>
              <a:rPr lang="en-CA" sz="1800" dirty="0"/>
              <a:t>. is recommended </a:t>
            </a:r>
            <a:r>
              <a:rPr lang="en-CA" sz="1800" dirty="0">
                <a:highlight>
                  <a:srgbClr val="FFFF00"/>
                </a:highlight>
              </a:rPr>
              <a:t>when budworm defoliation predictions &gt;light</a:t>
            </a:r>
          </a:p>
          <a:p>
            <a:pPr lvl="1"/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2369112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merica's Gray Ghosts: The Disappearing Caribou - The New York Times">
            <a:extLst>
              <a:ext uri="{FF2B5EF4-FFF2-40B4-BE49-F238E27FC236}">
                <a16:creationId xmlns:a16="http://schemas.microsoft.com/office/drawing/2014/main" id="{D4452E7A-DB8A-34F8-0C16-5CA9DFF0F8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97" b="6649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98D84-0016-B478-B05A-8263023AC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CA" sz="4000" dirty="0"/>
              <a:t>WHERE:  Short term – direct control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1FB68-73DA-B4AC-876C-A6798725C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CA" sz="1900" dirty="0"/>
              <a:t>Mid-term stands</a:t>
            </a:r>
          </a:p>
          <a:p>
            <a:r>
              <a:rPr lang="en-CA" sz="1900" dirty="0"/>
              <a:t>Scheduled for harvest in 5-10 years (will add increment)</a:t>
            </a:r>
          </a:p>
          <a:p>
            <a:r>
              <a:rPr lang="en-CA" sz="1900" dirty="0"/>
              <a:t>Managed, multi-structured stands</a:t>
            </a:r>
          </a:p>
          <a:p>
            <a:r>
              <a:rPr lang="en-CA" sz="1900" dirty="0"/>
              <a:t>Wildlife, First Nations management values, or other values to protect</a:t>
            </a:r>
          </a:p>
          <a:p>
            <a:r>
              <a:rPr lang="en-CA" sz="1900" dirty="0"/>
              <a:t>IDW defoliation at or predicted to exceed, acceptable damage</a:t>
            </a:r>
          </a:p>
          <a:p>
            <a:r>
              <a:rPr lang="en-CA" sz="1900" dirty="0"/>
              <a:t>Special areas (seed production, etc.)</a:t>
            </a:r>
          </a:p>
        </p:txBody>
      </p:sp>
    </p:spTree>
    <p:extLst>
      <p:ext uri="{BB962C8B-B14F-4D97-AF65-F5344CB8AC3E}">
        <p14:creationId xmlns:p14="http://schemas.microsoft.com/office/powerpoint/2010/main" val="275313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16F1FB-96B0-0BD5-F772-39D7B781F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FFFFFF"/>
                </a:solidFill>
              </a:rPr>
              <a:t>WHERE:  Short term – direct control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E4298-A381-402B-1A6C-848E458F7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r>
              <a:rPr lang="en-CA" sz="2000">
                <a:solidFill>
                  <a:srgbClr val="FFFFFF"/>
                </a:solidFill>
              </a:rPr>
              <a:t>High priority stands in THLB (timber harvesting land base)</a:t>
            </a:r>
          </a:p>
          <a:p>
            <a:r>
              <a:rPr lang="en-CA" sz="2000">
                <a:solidFill>
                  <a:srgbClr val="FFFFFF"/>
                </a:solidFill>
              </a:rPr>
              <a:t>Intermediate age or multi-age</a:t>
            </a:r>
          </a:p>
          <a:p>
            <a:r>
              <a:rPr lang="en-CA" sz="2000">
                <a:solidFill>
                  <a:srgbClr val="FFFFFF"/>
                </a:solidFill>
              </a:rPr>
              <a:t>Good access</a:t>
            </a:r>
          </a:p>
          <a:p>
            <a:r>
              <a:rPr lang="en-CA" sz="2000">
                <a:solidFill>
                  <a:srgbClr val="FFFFFF"/>
                </a:solidFill>
              </a:rPr>
              <a:t>Moderate to high defoliation predicted</a:t>
            </a:r>
          </a:p>
        </p:txBody>
      </p:sp>
      <p:pic>
        <p:nvPicPr>
          <p:cNvPr id="10" name="Picture 9" descr="A dirt road surrounded by trees&#10;&#10;Description automatically generated with medium confidence">
            <a:extLst>
              <a:ext uri="{FF2B5EF4-FFF2-40B4-BE49-F238E27FC236}">
                <a16:creationId xmlns:a16="http://schemas.microsoft.com/office/drawing/2014/main" id="{BE04F52C-27A5-00D4-B8ED-01928D05D5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colorTemperature colorTemp="7500"/>
                    </a14:imgEffect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22461"/>
          <a:stretch/>
        </p:blipFill>
        <p:spPr>
          <a:xfrm>
            <a:off x="524256" y="2543062"/>
            <a:ext cx="6674212" cy="388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18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223154-AD13-91DC-41A0-D70AFBB3F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39" y="1703960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CA" sz="4000" dirty="0">
                <a:solidFill>
                  <a:srgbClr val="FFFFFF"/>
                </a:solidFill>
              </a:rPr>
              <a:t>HOW: Short term (direct control)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3E8CD5-C764-7EBC-74C0-BCDAAABEA5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378516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8782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D3C1482-7123-4378-ADD1-1746805B4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2622D4-0564-42E8-9D19-089AE03F8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122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A14ABE-91C9-63C0-CAC6-F06F018DE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7" y="371683"/>
            <a:ext cx="10444758" cy="1325880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BC Spray Programs by Region (1987-2022)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577423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73561D8F-4DEF-4D67-3DF9-5A37357DAC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601909"/>
              </p:ext>
            </p:extLst>
          </p:nvPr>
        </p:nvGraphicFramePr>
        <p:xfrm>
          <a:off x="943276" y="2186152"/>
          <a:ext cx="10523509" cy="4671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6408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AED2D7-6139-96DB-6134-51C207539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088" y="565739"/>
            <a:ext cx="9745883" cy="1124949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BC Spray Programs (1987-2022)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D42DD4-86F6-4FD2-869F-32D35E310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1037"/>
            <a:ext cx="1170294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5744 h 274629"/>
              <a:gd name="connsiteX2" fmla="*/ 924829 w 1170294"/>
              <a:gd name="connsiteY2" fmla="*/ 0 h 274629"/>
              <a:gd name="connsiteX3" fmla="*/ 1170294 w 1170294"/>
              <a:gd name="connsiteY3" fmla="*/ 24546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577 h 274629"/>
              <a:gd name="connsiteX11" fmla="*/ 215168 w 1170294"/>
              <a:gd name="connsiteY11" fmla="*/ 23574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5744"/>
                </a:lnTo>
                <a:lnTo>
                  <a:pt x="924829" y="0"/>
                </a:lnTo>
                <a:lnTo>
                  <a:pt x="1170294" y="24546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577"/>
                </a:lnTo>
                <a:lnTo>
                  <a:pt x="215168" y="235744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C36B8C5-0DEB-41B5-911D-572E2E835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16069"/>
            <a:ext cx="1170294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8174 h 274629"/>
              <a:gd name="connsiteX2" fmla="*/ 924829 w 1170294"/>
              <a:gd name="connsiteY2" fmla="*/ 0 h 274629"/>
              <a:gd name="connsiteX3" fmla="*/ 1170294 w 1170294"/>
              <a:gd name="connsiteY3" fmla="*/ 24789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789 h 274629"/>
              <a:gd name="connsiteX11" fmla="*/ 215168 w 1170294"/>
              <a:gd name="connsiteY11" fmla="*/ 23817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8174"/>
                </a:lnTo>
                <a:lnTo>
                  <a:pt x="924829" y="0"/>
                </a:lnTo>
                <a:lnTo>
                  <a:pt x="1170294" y="24789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789"/>
                </a:lnTo>
                <a:lnTo>
                  <a:pt x="215168" y="2381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DC987A-A8C7-4C23-9BF5-33E9F6F21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6766" y="2256427"/>
            <a:ext cx="10855283" cy="3963398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13F2CF-C6DF-4CE1-A6F0-E3B1BFBB0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256427"/>
            <a:ext cx="10853849" cy="3955009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325C15-4820-4911-B66E-A5F917CFA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5106" y="2125615"/>
            <a:ext cx="10855283" cy="397476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33788A5A-4117-6241-43C4-A96AC59099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370535"/>
              </p:ext>
            </p:extLst>
          </p:nvPr>
        </p:nvGraphicFramePr>
        <p:xfrm>
          <a:off x="1093694" y="2425605"/>
          <a:ext cx="10260106" cy="3371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3089E5A-CE46-C93C-DA77-DA5FF4DA96AE}"/>
              </a:ext>
            </a:extLst>
          </p:cNvPr>
          <p:cNvSpPr txBox="1"/>
          <p:nvPr/>
        </p:nvSpPr>
        <p:spPr>
          <a:xfrm>
            <a:off x="9165265" y="1671444"/>
            <a:ext cx="288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40,000 ha planned CAR 2023</a:t>
            </a:r>
          </a:p>
        </p:txBody>
      </p:sp>
    </p:spTree>
    <p:extLst>
      <p:ext uri="{BB962C8B-B14F-4D97-AF65-F5344CB8AC3E}">
        <p14:creationId xmlns:p14="http://schemas.microsoft.com/office/powerpoint/2010/main" val="265715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321732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84F9C4-DF09-1DF9-CE81-C499FB820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44" y="908100"/>
            <a:ext cx="6579910" cy="293011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0891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E3F069-0D7C-4D6D-7662-89D701DC1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5963"/>
            <a:ext cx="6594189" cy="1625210"/>
          </a:xfrm>
        </p:spPr>
        <p:txBody>
          <a:bodyPr>
            <a:normAutofit/>
          </a:bodyPr>
          <a:lstStyle/>
          <a:p>
            <a:r>
              <a:rPr lang="en-CA">
                <a:solidFill>
                  <a:srgbClr val="FFFFFF"/>
                </a:solidFill>
              </a:rPr>
              <a:t>Spray challenges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B3B64-81F7-8062-4EE2-321B2F2A0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3413" y="1131735"/>
            <a:ext cx="4166510" cy="4852362"/>
          </a:xfrm>
        </p:spPr>
        <p:txBody>
          <a:bodyPr anchor="ctr">
            <a:noAutofit/>
          </a:bodyPr>
          <a:lstStyle/>
          <a:p>
            <a:r>
              <a:rPr lang="en-CA" sz="1800" b="1" dirty="0">
                <a:solidFill>
                  <a:srgbClr val="FFFFFF"/>
                </a:solidFill>
              </a:rPr>
              <a:t>Weather</a:t>
            </a:r>
            <a:r>
              <a:rPr lang="en-CA" sz="1800" dirty="0">
                <a:solidFill>
                  <a:srgbClr val="FFFFFF"/>
                </a:solidFill>
              </a:rPr>
              <a:t> (optimal treatment window)</a:t>
            </a:r>
          </a:p>
          <a:p>
            <a:pPr lvl="1"/>
            <a:r>
              <a:rPr lang="en-CA" sz="1800" dirty="0">
                <a:solidFill>
                  <a:srgbClr val="FFFFFF"/>
                </a:solidFill>
              </a:rPr>
              <a:t>Wind</a:t>
            </a:r>
          </a:p>
          <a:p>
            <a:pPr lvl="1"/>
            <a:r>
              <a:rPr lang="en-CA" sz="1800" dirty="0">
                <a:solidFill>
                  <a:srgbClr val="FFFFFF"/>
                </a:solidFill>
              </a:rPr>
              <a:t>RH</a:t>
            </a:r>
          </a:p>
          <a:p>
            <a:pPr lvl="1"/>
            <a:r>
              <a:rPr lang="en-CA" sz="1800" dirty="0">
                <a:solidFill>
                  <a:srgbClr val="FFFFFF"/>
                </a:solidFill>
              </a:rPr>
              <a:t>Temperature </a:t>
            </a:r>
          </a:p>
          <a:p>
            <a:pPr lvl="1"/>
            <a:r>
              <a:rPr lang="en-CA" sz="1800" dirty="0">
                <a:solidFill>
                  <a:srgbClr val="FFFFFF"/>
                </a:solidFill>
              </a:rPr>
              <a:t>Precipitation </a:t>
            </a:r>
          </a:p>
          <a:p>
            <a:pPr lvl="1"/>
            <a:r>
              <a:rPr lang="en-CA" sz="1800" dirty="0">
                <a:solidFill>
                  <a:srgbClr val="FFFFFF"/>
                </a:solidFill>
              </a:rPr>
              <a:t>Abnormal atmospheric conditions</a:t>
            </a:r>
          </a:p>
          <a:p>
            <a:pPr marL="457200" lvl="1" indent="0">
              <a:buNone/>
            </a:pPr>
            <a:endParaRPr lang="en-CA" sz="1800" dirty="0">
              <a:solidFill>
                <a:srgbClr val="FFFFFF"/>
              </a:solidFill>
            </a:endParaRPr>
          </a:p>
          <a:p>
            <a:r>
              <a:rPr lang="en-CA" sz="1800" b="1" dirty="0">
                <a:solidFill>
                  <a:srgbClr val="FFFFFF"/>
                </a:solidFill>
              </a:rPr>
              <a:t>Resources</a:t>
            </a:r>
          </a:p>
          <a:p>
            <a:pPr lvl="1"/>
            <a:r>
              <a:rPr lang="en-CA" sz="1800" dirty="0">
                <a:solidFill>
                  <a:srgbClr val="FFFFFF"/>
                </a:solidFill>
              </a:rPr>
              <a:t>Support personnel</a:t>
            </a:r>
          </a:p>
          <a:p>
            <a:pPr lvl="1"/>
            <a:r>
              <a:rPr lang="en-CA" sz="1800" i="1" dirty="0" err="1">
                <a:solidFill>
                  <a:srgbClr val="FFFFFF"/>
                </a:solidFill>
              </a:rPr>
              <a:t>Btk</a:t>
            </a:r>
            <a:endParaRPr lang="en-CA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032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Western wildfires leave 14,000 people under evacuation orders, but cooling  weather starts to help - CBS News">
            <a:extLst>
              <a:ext uri="{FF2B5EF4-FFF2-40B4-BE49-F238E27FC236}">
                <a16:creationId xmlns:a16="http://schemas.microsoft.com/office/drawing/2014/main" id="{41DA6974-02E3-F8F4-DCDB-D230F36340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70" r="-2" b="8135"/>
          <a:stretch/>
        </p:blipFill>
        <p:spPr bwMode="auto"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angerous heat wave threatens drought-stricken West - WTOP News">
            <a:extLst>
              <a:ext uri="{FF2B5EF4-FFF2-40B4-BE49-F238E27FC236}">
                <a16:creationId xmlns:a16="http://schemas.microsoft.com/office/drawing/2014/main" id="{4F87E5B6-AD0C-F475-16E0-222F1B65C6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03" r="-2" b="15848"/>
          <a:stretch/>
        </p:blipFill>
        <p:spPr bwMode="auto"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059" name="Freeform: Shape 2058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61" name="Freeform: Shape 2060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E3F069-0D7C-4D6D-7662-89D701DC1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>
            <a:normAutofit/>
          </a:bodyPr>
          <a:lstStyle/>
          <a:p>
            <a:r>
              <a:rPr lang="en-CA" sz="3400"/>
              <a:t>Spray challenges</a:t>
            </a:r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065" name="Rectangle 2064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B3B64-81F7-8062-4EE2-321B2F2A0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5" y="2231136"/>
            <a:ext cx="4832803" cy="3664351"/>
          </a:xfrm>
        </p:spPr>
        <p:txBody>
          <a:bodyPr>
            <a:noAutofit/>
          </a:bodyPr>
          <a:lstStyle/>
          <a:p>
            <a:r>
              <a:rPr lang="en-CA" sz="1600" b="1" dirty="0"/>
              <a:t>Communication</a:t>
            </a:r>
          </a:p>
          <a:p>
            <a:pPr lvl="1"/>
            <a:r>
              <a:rPr lang="en-CA" sz="1600" dirty="0"/>
              <a:t>Government vs. public radio channels</a:t>
            </a:r>
          </a:p>
          <a:p>
            <a:r>
              <a:rPr lang="en-CA" sz="1600" b="1" dirty="0"/>
              <a:t>Safety</a:t>
            </a:r>
          </a:p>
          <a:p>
            <a:pPr lvl="1"/>
            <a:r>
              <a:rPr lang="en-CA" sz="1600" dirty="0"/>
              <a:t>Work outside of flight monitoring timelines</a:t>
            </a:r>
          </a:p>
          <a:p>
            <a:r>
              <a:rPr lang="en-CA" sz="1600" b="1" dirty="0"/>
              <a:t>Fire</a:t>
            </a:r>
          </a:p>
          <a:p>
            <a:pPr lvl="1"/>
            <a:r>
              <a:rPr lang="en-CA" sz="1600" dirty="0"/>
              <a:t>Spray blocks burning or burnt right after spray</a:t>
            </a:r>
          </a:p>
          <a:p>
            <a:pPr lvl="1"/>
            <a:r>
              <a:rPr lang="en-CA" sz="1600" dirty="0"/>
              <a:t>difficulty moving equipment around due to restricted areas</a:t>
            </a:r>
          </a:p>
          <a:p>
            <a:pPr lvl="1"/>
            <a:r>
              <a:rPr lang="en-CA" sz="1600" dirty="0"/>
              <a:t>evacuations </a:t>
            </a:r>
          </a:p>
          <a:p>
            <a:r>
              <a:rPr lang="en-CA" sz="1600" b="1" dirty="0"/>
              <a:t>Population dynamics</a:t>
            </a:r>
          </a:p>
          <a:p>
            <a:pPr lvl="1"/>
            <a:r>
              <a:rPr lang="en-CA" sz="1600" i="1" u="sng" dirty="0"/>
              <a:t>Cool springs</a:t>
            </a:r>
            <a:r>
              <a:rPr lang="en-CA" sz="1600" dirty="0"/>
              <a:t>: delaying development, pushing back operational timelines</a:t>
            </a:r>
          </a:p>
          <a:p>
            <a:pPr lvl="1"/>
            <a:r>
              <a:rPr lang="en-CA" sz="1600" i="1" u="sng" dirty="0"/>
              <a:t>Heat dome 2021</a:t>
            </a:r>
            <a:r>
              <a:rPr lang="en-CA" sz="1600" dirty="0"/>
              <a:t>: crashing IDL populations in IDF (still strong in ICH); population sampling difficult at 40 degree temperatures!</a:t>
            </a:r>
          </a:p>
        </p:txBody>
      </p:sp>
    </p:spTree>
    <p:extLst>
      <p:ext uri="{BB962C8B-B14F-4D97-AF65-F5344CB8AC3E}">
        <p14:creationId xmlns:p14="http://schemas.microsoft.com/office/powerpoint/2010/main" val="3920640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27FF48C-AF46-4D52-998F-ED0BDDEEF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9000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61A6E8-02FB-C02A-DE96-D32AB2C63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9"/>
            <a:ext cx="5338194" cy="1322888"/>
          </a:xfrm>
        </p:spPr>
        <p:txBody>
          <a:bodyPr>
            <a:normAutofit/>
          </a:bodyPr>
          <a:lstStyle/>
          <a:p>
            <a:r>
              <a:rPr lang="en-CA"/>
              <a:t>Future considerations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04594-F9D4-7D7C-D7C6-053DFE664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1"/>
            <a:ext cx="5185945" cy="3983415"/>
          </a:xfrm>
        </p:spPr>
        <p:txBody>
          <a:bodyPr>
            <a:noAutofit/>
          </a:bodyPr>
          <a:lstStyle/>
          <a:p>
            <a:r>
              <a:rPr lang="en-CA" sz="1800" dirty="0"/>
              <a:t>Defoliation events are becoming more prevalent, sustained and damaging</a:t>
            </a:r>
          </a:p>
          <a:p>
            <a:r>
              <a:rPr lang="en-CA" sz="1800" dirty="0"/>
              <a:t>Long-term stand management must be initiated on a larger scale </a:t>
            </a:r>
          </a:p>
          <a:p>
            <a:r>
              <a:rPr lang="en-CA" sz="1800" dirty="0"/>
              <a:t>Spraying is an effective and economic tactic in the short term</a:t>
            </a:r>
          </a:p>
          <a:p>
            <a:r>
              <a:rPr lang="en-CA" sz="1800" dirty="0"/>
              <a:t>Spraying should be considered sooner in outbreak cycle (i.e. Year 1) dependent on damage from past defoliation events</a:t>
            </a:r>
          </a:p>
          <a:p>
            <a:r>
              <a:rPr lang="en-CA" sz="1800" dirty="0"/>
              <a:t>Spraying should be conducted in areas thinned when defoliation is predicted in the coming season</a:t>
            </a:r>
          </a:p>
          <a:p>
            <a:r>
              <a:rPr lang="en-CA" sz="1800" dirty="0"/>
              <a:t>Designate priority treatment areas within historic defoliator ranges (IDW)</a:t>
            </a:r>
          </a:p>
        </p:txBody>
      </p:sp>
      <p:pic>
        <p:nvPicPr>
          <p:cNvPr id="5" name="Picture 4" descr="A picture containing plant, arthropod&#10;&#10;Description automatically generated">
            <a:extLst>
              <a:ext uri="{FF2B5EF4-FFF2-40B4-BE49-F238E27FC236}">
                <a16:creationId xmlns:a16="http://schemas.microsoft.com/office/drawing/2014/main" id="{1F280ED9-35C7-B86F-4AA2-E754D79AFB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0249" y="347711"/>
            <a:ext cx="4150500" cy="3112876"/>
          </a:xfrm>
          <a:prstGeom prst="rect">
            <a:avLst/>
          </a:prstGeom>
        </p:spPr>
      </p:pic>
      <p:pic>
        <p:nvPicPr>
          <p:cNvPr id="7" name="Picture 6" descr="A brown moth on a leaf&#10;&#10;Description automatically generated with low confidence">
            <a:extLst>
              <a:ext uri="{FF2B5EF4-FFF2-40B4-BE49-F238E27FC236}">
                <a16:creationId xmlns:a16="http://schemas.microsoft.com/office/drawing/2014/main" id="{BAD0B90F-DA88-C237-E45D-7848312A87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0249" y="3743289"/>
            <a:ext cx="4150500" cy="27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658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52692-A1A8-24F7-4C7F-071ECB71D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Extra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092F5-5361-F0F4-91FC-C0F831B69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16538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2874EF-7A02-8616-874D-6BEB4F3C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CA">
                <a:solidFill>
                  <a:srgbClr val="FFFFFF"/>
                </a:solidFill>
              </a:rPr>
              <a:t>IDW Stand susceptibility and risk rating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7B9A0-96B4-C210-783D-145D3052E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CA" sz="1100"/>
              <a:t>Species composition – leading </a:t>
            </a:r>
            <a:r>
              <a:rPr lang="en-CA" sz="1100" err="1"/>
              <a:t>Fd</a:t>
            </a:r>
            <a:endParaRPr lang="en-CA" sz="1100"/>
          </a:p>
          <a:p>
            <a:r>
              <a:rPr lang="en-CA" sz="1100"/>
              <a:t>Stand structure – multi-structured or predominantly layers 2 and 3 most damage</a:t>
            </a:r>
          </a:p>
          <a:p>
            <a:r>
              <a:rPr lang="en-CA" sz="1100"/>
              <a:t>Stand density (by layer) – mod to high density (critical for layers 3,4)</a:t>
            </a:r>
          </a:p>
          <a:p>
            <a:r>
              <a:rPr lang="en-CA" sz="1100"/>
              <a:t>Tree and stand vigor</a:t>
            </a:r>
          </a:p>
          <a:p>
            <a:r>
              <a:rPr lang="en-CA" sz="1100"/>
              <a:t>Host tree age</a:t>
            </a:r>
          </a:p>
          <a:p>
            <a:r>
              <a:rPr lang="en-CA" sz="1100" err="1"/>
              <a:t>Biogeoclimatic</a:t>
            </a:r>
            <a:r>
              <a:rPr lang="en-CA" sz="1100"/>
              <a:t> zone – </a:t>
            </a:r>
            <a:r>
              <a:rPr lang="en-CA" sz="1100" err="1"/>
              <a:t>IDFdk</a:t>
            </a:r>
            <a:r>
              <a:rPr lang="en-CA" sz="1100"/>
              <a:t> and </a:t>
            </a:r>
            <a:r>
              <a:rPr lang="en-CA" sz="1100" err="1"/>
              <a:t>IDFxh</a:t>
            </a:r>
            <a:r>
              <a:rPr lang="en-CA" sz="1100"/>
              <a:t> highest risk</a:t>
            </a:r>
          </a:p>
          <a:p>
            <a:r>
              <a:rPr lang="en-CA" sz="1100"/>
              <a:t>Elevation and aspect</a:t>
            </a:r>
          </a:p>
          <a:p>
            <a:r>
              <a:rPr lang="en-CA" sz="1100"/>
              <a:t>IDW – outbreak history</a:t>
            </a:r>
          </a:p>
          <a:p>
            <a:pPr lvl="1"/>
            <a:r>
              <a:rPr lang="en-CA" sz="1100"/>
              <a:t>Location – outbreak region, elevation</a:t>
            </a:r>
          </a:p>
          <a:p>
            <a:pPr lvl="1"/>
            <a:r>
              <a:rPr lang="en-CA" sz="1100"/>
              <a:t>Extent and severity – insect density</a:t>
            </a:r>
          </a:p>
          <a:p>
            <a:pPr lvl="1"/>
            <a:r>
              <a:rPr lang="en-CA" sz="1100"/>
              <a:t>Periodicity and duration</a:t>
            </a:r>
          </a:p>
          <a:p>
            <a:pPr lvl="1"/>
            <a:r>
              <a:rPr lang="en-CA" sz="1100"/>
              <a:t>Consecutive years of defoliation (duration of outbreak cycle)</a:t>
            </a:r>
          </a:p>
          <a:p>
            <a:pPr lvl="1"/>
            <a:r>
              <a:rPr lang="en-CA" sz="1100"/>
              <a:t>Cumulative years of defoliation (# past outbreaks)</a:t>
            </a:r>
          </a:p>
          <a:p>
            <a:pPr lvl="1"/>
            <a:r>
              <a:rPr lang="en-CA" sz="1100"/>
              <a:t>Range (changes in extent, elevation, climatic influence)</a:t>
            </a:r>
          </a:p>
          <a:p>
            <a:r>
              <a:rPr lang="en-CA" sz="1100"/>
              <a:t>Climate – changing spring weather and drought periods</a:t>
            </a:r>
          </a:p>
        </p:txBody>
      </p:sp>
    </p:spTree>
    <p:extLst>
      <p:ext uri="{BB962C8B-B14F-4D97-AF65-F5344CB8AC3E}">
        <p14:creationId xmlns:p14="http://schemas.microsoft.com/office/powerpoint/2010/main" val="3756919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6D0C30-BE37-BA91-24BD-E53877992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>
                <a:solidFill>
                  <a:srgbClr val="FFFFFF"/>
                </a:solidFill>
              </a:rPr>
              <a:t>Course Hazard Rating (IDL)</a:t>
            </a:r>
            <a:br>
              <a:rPr lang="en-CA" dirty="0">
                <a:solidFill>
                  <a:srgbClr val="FFFFFF"/>
                </a:solidFill>
              </a:rPr>
            </a:br>
            <a:r>
              <a:rPr lang="en-CA" sz="3600" dirty="0">
                <a:solidFill>
                  <a:srgbClr val="FFFFFF"/>
                </a:solidFill>
              </a:rPr>
              <a:t>Defoliator Mngt Guidebook 1995; </a:t>
            </a:r>
            <a:r>
              <a:rPr lang="en-CA" sz="3600" dirty="0" err="1">
                <a:solidFill>
                  <a:srgbClr val="FFFFFF"/>
                </a:solidFill>
              </a:rPr>
              <a:t>Borecky</a:t>
            </a:r>
            <a:r>
              <a:rPr lang="en-CA" sz="3600" dirty="0">
                <a:solidFill>
                  <a:srgbClr val="FFFFFF"/>
                </a:solidFill>
              </a:rPr>
              <a:t> and </a:t>
            </a:r>
            <a:r>
              <a:rPr lang="en-CA" sz="3600" dirty="0" err="1">
                <a:solidFill>
                  <a:srgbClr val="FFFFFF"/>
                </a:solidFill>
              </a:rPr>
              <a:t>Otvos</a:t>
            </a:r>
            <a:r>
              <a:rPr lang="en-CA" sz="3600" dirty="0">
                <a:solidFill>
                  <a:srgbClr val="FFFFFF"/>
                </a:solidFill>
              </a:rPr>
              <a:t> 1999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FD0743-D707-6709-A687-0800D589A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917" y="2660287"/>
            <a:ext cx="5195564" cy="364688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E7993-21E7-0D05-1395-E4C003485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 lnSpcReduction="10000"/>
          </a:bodyPr>
          <a:lstStyle/>
          <a:p>
            <a:r>
              <a:rPr lang="en-CA" sz="2000" dirty="0">
                <a:solidFill>
                  <a:srgbClr val="FFFFFF"/>
                </a:solidFill>
              </a:rPr>
              <a:t>Proximity to past outbreak</a:t>
            </a:r>
          </a:p>
          <a:p>
            <a:r>
              <a:rPr lang="en-CA" sz="2000" dirty="0">
                <a:solidFill>
                  <a:srgbClr val="FFFFFF"/>
                </a:solidFill>
              </a:rPr>
              <a:t>Location of mature hemlock</a:t>
            </a:r>
          </a:p>
          <a:p>
            <a:r>
              <a:rPr lang="en-CA" sz="2000" dirty="0" err="1">
                <a:solidFill>
                  <a:srgbClr val="FFFFFF"/>
                </a:solidFill>
              </a:rPr>
              <a:t>Biogeoclimatic</a:t>
            </a:r>
            <a:r>
              <a:rPr lang="en-CA" sz="2000" dirty="0">
                <a:solidFill>
                  <a:srgbClr val="FFFFFF"/>
                </a:solidFill>
              </a:rPr>
              <a:t> zones </a:t>
            </a:r>
          </a:p>
          <a:p>
            <a:pPr marL="0" indent="0">
              <a:buNone/>
            </a:pPr>
            <a:r>
              <a:rPr lang="en-CA" sz="2000" dirty="0">
                <a:solidFill>
                  <a:srgbClr val="FFFFFF"/>
                </a:solidFill>
              </a:rPr>
              <a:t>    ICH, SBS, ESSF</a:t>
            </a:r>
          </a:p>
          <a:p>
            <a:r>
              <a:rPr lang="en-CA" sz="2000" dirty="0">
                <a:solidFill>
                  <a:srgbClr val="FFFFFF"/>
                </a:solidFill>
              </a:rPr>
              <a:t>Species composition</a:t>
            </a:r>
          </a:p>
          <a:p>
            <a:r>
              <a:rPr lang="en-CA" sz="2000" dirty="0">
                <a:solidFill>
                  <a:srgbClr val="FFFFFF"/>
                </a:solidFill>
              </a:rPr>
              <a:t>Stand density</a:t>
            </a:r>
          </a:p>
          <a:p>
            <a:r>
              <a:rPr lang="en-CA" sz="2000" dirty="0">
                <a:solidFill>
                  <a:srgbClr val="FFFFFF"/>
                </a:solidFill>
              </a:rPr>
              <a:t>Stand structure </a:t>
            </a:r>
          </a:p>
          <a:p>
            <a:pPr marL="0" indent="0">
              <a:buNone/>
            </a:pPr>
            <a:r>
              <a:rPr lang="en-CA" sz="2000" dirty="0">
                <a:solidFill>
                  <a:srgbClr val="FFFFFF"/>
                </a:solidFill>
              </a:rPr>
              <a:t>    dense, overstocked</a:t>
            </a:r>
          </a:p>
          <a:p>
            <a:r>
              <a:rPr lang="en-CA" sz="2000" dirty="0">
                <a:solidFill>
                  <a:srgbClr val="FFFFFF"/>
                </a:solidFill>
              </a:rPr>
              <a:t>Age class</a:t>
            </a:r>
          </a:p>
          <a:p>
            <a:r>
              <a:rPr lang="en-CA" sz="2000" dirty="0">
                <a:solidFill>
                  <a:srgbClr val="FFFFFF"/>
                </a:solidFill>
              </a:rPr>
              <a:t>DEM Elevation range:	</a:t>
            </a:r>
          </a:p>
          <a:p>
            <a:pPr marL="0" indent="0">
              <a:buNone/>
            </a:pPr>
            <a:r>
              <a:rPr lang="en-CA" sz="2000" dirty="0">
                <a:solidFill>
                  <a:srgbClr val="FFFFFF"/>
                </a:solidFill>
              </a:rPr>
              <a:t>    500-1,500m </a:t>
            </a:r>
          </a:p>
          <a:p>
            <a:r>
              <a:rPr lang="en-CA" sz="2000" dirty="0" err="1">
                <a:solidFill>
                  <a:srgbClr val="FFFFFF"/>
                </a:solidFill>
              </a:rPr>
              <a:t>Ecodistrict</a:t>
            </a:r>
            <a:r>
              <a:rPr lang="en-CA" sz="2000" dirty="0">
                <a:solidFill>
                  <a:srgbClr val="FFFFFF"/>
                </a:solidFill>
              </a:rPr>
              <a:t> </a:t>
            </a:r>
          </a:p>
          <a:p>
            <a:pPr marL="0" indent="0">
              <a:buNone/>
            </a:pPr>
            <a:r>
              <a:rPr lang="en-CA" sz="2000" dirty="0">
                <a:solidFill>
                  <a:srgbClr val="FFFFFF"/>
                </a:solidFill>
              </a:rPr>
              <a:t>    avg. June rainfall: 36 – 46 cm</a:t>
            </a:r>
          </a:p>
        </p:txBody>
      </p:sp>
    </p:spTree>
    <p:extLst>
      <p:ext uri="{BB962C8B-B14F-4D97-AF65-F5344CB8AC3E}">
        <p14:creationId xmlns:p14="http://schemas.microsoft.com/office/powerpoint/2010/main" val="1901470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AF0DB-AF4A-4255-9BE2-DBF6E1F36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C8549-B0ED-A482-AE8A-8B556EFD5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336647-7BE9-6EFA-DC8B-4A1931DFBF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8237" y="0"/>
            <a:ext cx="8555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151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1918</TotalTime>
  <Words>1499</Words>
  <Application>Microsoft Office PowerPoint</Application>
  <PresentationFormat>Widescreen</PresentationFormat>
  <Paragraphs>192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Amasis MT Pro Black</vt:lpstr>
      <vt:lpstr>Arial</vt:lpstr>
      <vt:lpstr>Calibri</vt:lpstr>
      <vt:lpstr>Calibri Light</vt:lpstr>
      <vt:lpstr>Century Gothic (Headings)</vt:lpstr>
      <vt:lpstr>Times New Roman</vt:lpstr>
      <vt:lpstr>Tw Cen MT</vt:lpstr>
      <vt:lpstr>Office Theme</vt:lpstr>
      <vt:lpstr>Defoliator Management in BC</vt:lpstr>
      <vt:lpstr>BCs Major Conifer Defoliators (all native)</vt:lpstr>
      <vt:lpstr>Conifer Defoliators Current Status</vt:lpstr>
      <vt:lpstr>History of defoliation management in BC</vt:lpstr>
      <vt:lpstr>Defoliator Management Long term – stand management</vt:lpstr>
      <vt:lpstr>Population Monitoring</vt:lpstr>
      <vt:lpstr>Predictive Sampling (IDW)</vt:lpstr>
      <vt:lpstr>PowerPoint Presentation</vt:lpstr>
      <vt:lpstr>Western spruce budworm (ha defoliated in BC, 1986-2021)</vt:lpstr>
      <vt:lpstr>Historical incidence of IDL KRB 1937-2005</vt:lpstr>
      <vt:lpstr>WHEN: Short term – direct control</vt:lpstr>
      <vt:lpstr>WHEN: Defoliator Management Short term – direct control</vt:lpstr>
      <vt:lpstr>WHERE:  Short term – direct control </vt:lpstr>
      <vt:lpstr>WHERE:  Short term – direct control</vt:lpstr>
      <vt:lpstr>HOW: Short term (direct control)</vt:lpstr>
      <vt:lpstr>BC Spray Programs by Region (1987-2022)</vt:lpstr>
      <vt:lpstr>BC Spray Programs (1987-2022)</vt:lpstr>
      <vt:lpstr>Spray challenges</vt:lpstr>
      <vt:lpstr>Spray challenges</vt:lpstr>
      <vt:lpstr>Future considerations</vt:lpstr>
      <vt:lpstr>Extra information</vt:lpstr>
      <vt:lpstr>IDW Stand susceptibility and risk rating</vt:lpstr>
      <vt:lpstr>Course Hazard Rating (IDL) Defoliator Mngt Guidebook 1995; Borecky and Otvos 1999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BC’s Defoliator Spray Programs 2021/2023 – 2023/2024</dc:title>
  <dc:creator>Duthie-Holt, Marnie FOR:EX</dc:creator>
  <cp:lastModifiedBy>Duthie-Holt, Marnie FOR:EX</cp:lastModifiedBy>
  <cp:revision>21</cp:revision>
  <dcterms:created xsi:type="dcterms:W3CDTF">2023-01-16T20:52:57Z</dcterms:created>
  <dcterms:modified xsi:type="dcterms:W3CDTF">2023-01-25T20:13:41Z</dcterms:modified>
</cp:coreProperties>
</file>